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80" r:id="rId5"/>
    <p:sldId id="298" r:id="rId6"/>
    <p:sldId id="261" r:id="rId7"/>
    <p:sldId id="433" r:id="rId8"/>
    <p:sldId id="430" r:id="rId9"/>
    <p:sldId id="459" r:id="rId10"/>
    <p:sldId id="444" r:id="rId11"/>
    <p:sldId id="405" r:id="rId12"/>
    <p:sldId id="445" r:id="rId13"/>
    <p:sldId id="446" r:id="rId14"/>
    <p:sldId id="447" r:id="rId15"/>
    <p:sldId id="448" r:id="rId16"/>
    <p:sldId id="449" r:id="rId17"/>
    <p:sldId id="450" r:id="rId18"/>
    <p:sldId id="404" r:id="rId19"/>
    <p:sldId id="451" r:id="rId20"/>
    <p:sldId id="452" r:id="rId21"/>
    <p:sldId id="453" r:id="rId22"/>
    <p:sldId id="454" r:id="rId23"/>
    <p:sldId id="455" r:id="rId24"/>
    <p:sldId id="456" r:id="rId25"/>
    <p:sldId id="457" r:id="rId26"/>
    <p:sldId id="458" r:id="rId27"/>
    <p:sldId id="460" r:id="rId28"/>
  </p:sldIdLst>
  <p:sldSz cx="9144000" cy="6858000" type="screen4x3"/>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E518EE-63BE-FE04-45C2-6E5B723741B2}" name="Suzannah Davies" initials="SD" userId="S::Suzannah.Davies1@england.nhs.uk::7582a243-ec73-4960-8654-d791e7832c8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elanie Proudfoot" initials="MP" lastIdx="2" clrIdx="0">
    <p:extLst>
      <p:ext uri="{19B8F6BF-5375-455C-9EA6-DF929625EA0E}">
        <p15:presenceInfo xmlns:p15="http://schemas.microsoft.com/office/powerpoint/2012/main" userId="6fb4226fb8f8249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BACEE9"/>
    <a:srgbClr val="95B6E1"/>
    <a:srgbClr val="649BD3"/>
    <a:srgbClr val="009BD3"/>
    <a:srgbClr val="52DACA"/>
    <a:srgbClr val="02AA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925374-82F2-438F-A680-8E9E4379A1C0}" v="2" dt="2025-02-17T19:57:47.5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p:scale>
          <a:sx n="96" d="100"/>
          <a:sy n="96" d="100"/>
        </p:scale>
        <p:origin x="968" y="64"/>
      </p:cViewPr>
      <p:guideLst/>
    </p:cSldViewPr>
  </p:slideViewPr>
  <p:notesTextViewPr>
    <p:cViewPr>
      <p:scale>
        <a:sx n="1" d="1"/>
        <a:sy n="1" d="1"/>
      </p:scale>
      <p:origin x="0" y="0"/>
    </p:cViewPr>
  </p:notesTextViewPr>
  <p:sorterViewPr>
    <p:cViewPr>
      <p:scale>
        <a:sx n="100" d="100"/>
        <a:sy n="100" d="100"/>
      </p:scale>
      <p:origin x="0" y="-573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ES, Suzannah (NHS ENGLAND - X24)" userId="b94e8332-96af-4385-9e75-378050b09850" providerId="ADAL" clId="{01925374-82F2-438F-A680-8E9E4379A1C0}"/>
    <pc:docChg chg="undo custSel modSld">
      <pc:chgData name="DAVIES, Suzannah (NHS ENGLAND - X24)" userId="b94e8332-96af-4385-9e75-378050b09850" providerId="ADAL" clId="{01925374-82F2-438F-A680-8E9E4379A1C0}" dt="2025-02-17T21:09:10.857" v="2444" actId="20577"/>
      <pc:docMkLst>
        <pc:docMk/>
      </pc:docMkLst>
      <pc:sldChg chg="modSp mod">
        <pc:chgData name="DAVIES, Suzannah (NHS ENGLAND - X24)" userId="b94e8332-96af-4385-9e75-378050b09850" providerId="ADAL" clId="{01925374-82F2-438F-A680-8E9E4379A1C0}" dt="2025-02-17T19:59:40.677" v="116" actId="255"/>
        <pc:sldMkLst>
          <pc:docMk/>
          <pc:sldMk cId="3948510733" sldId="261"/>
        </pc:sldMkLst>
        <pc:spChg chg="mod">
          <ac:chgData name="DAVIES, Suzannah (NHS ENGLAND - X24)" userId="b94e8332-96af-4385-9e75-378050b09850" providerId="ADAL" clId="{01925374-82F2-438F-A680-8E9E4379A1C0}" dt="2025-02-17T19:59:40.677" v="116" actId="255"/>
          <ac:spMkLst>
            <pc:docMk/>
            <pc:sldMk cId="3948510733" sldId="261"/>
            <ac:spMk id="17" creationId="{11F20432-0480-490F-90D0-A8E791D76AF2}"/>
          </ac:spMkLst>
        </pc:spChg>
        <pc:spChg chg="mod">
          <ac:chgData name="DAVIES, Suzannah (NHS ENGLAND - X24)" userId="b94e8332-96af-4385-9e75-378050b09850" providerId="ADAL" clId="{01925374-82F2-438F-A680-8E9E4379A1C0}" dt="2025-02-17T19:56:57.686" v="76" actId="14100"/>
          <ac:spMkLst>
            <pc:docMk/>
            <pc:sldMk cId="3948510733" sldId="261"/>
            <ac:spMk id="18" creationId="{11CCABC0-26D6-4C10-9037-969E8B5FA5FF}"/>
          </ac:spMkLst>
        </pc:spChg>
        <pc:spChg chg="mod">
          <ac:chgData name="DAVIES, Suzannah (NHS ENGLAND - X24)" userId="b94e8332-96af-4385-9e75-378050b09850" providerId="ADAL" clId="{01925374-82F2-438F-A680-8E9E4379A1C0}" dt="2025-02-17T19:54:25.085" v="9" actId="20577"/>
          <ac:spMkLst>
            <pc:docMk/>
            <pc:sldMk cId="3948510733" sldId="261"/>
            <ac:spMk id="19" creationId="{5CBE0B11-1870-4529-B29B-9ED6825B8EFC}"/>
          </ac:spMkLst>
        </pc:spChg>
      </pc:sldChg>
      <pc:sldChg chg="modSp mod">
        <pc:chgData name="DAVIES, Suzannah (NHS ENGLAND - X24)" userId="b94e8332-96af-4385-9e75-378050b09850" providerId="ADAL" clId="{01925374-82F2-438F-A680-8E9E4379A1C0}" dt="2025-02-17T19:57:47.554" v="83" actId="20577"/>
        <pc:sldMkLst>
          <pc:docMk/>
          <pc:sldMk cId="132687686" sldId="298"/>
        </pc:sldMkLst>
        <pc:spChg chg="mod">
          <ac:chgData name="DAVIES, Suzannah (NHS ENGLAND - X24)" userId="b94e8332-96af-4385-9e75-378050b09850" providerId="ADAL" clId="{01925374-82F2-438F-A680-8E9E4379A1C0}" dt="2025-02-17T19:57:22.626" v="79" actId="207"/>
          <ac:spMkLst>
            <pc:docMk/>
            <pc:sldMk cId="132687686" sldId="298"/>
            <ac:spMk id="3" creationId="{171CDDF5-F19B-46C8-938B-3ED0A56469D1}"/>
          </ac:spMkLst>
        </pc:spChg>
        <pc:spChg chg="mod">
          <ac:chgData name="DAVIES, Suzannah (NHS ENGLAND - X24)" userId="b94e8332-96af-4385-9e75-378050b09850" providerId="ADAL" clId="{01925374-82F2-438F-A680-8E9E4379A1C0}" dt="2025-02-17T19:57:47.554" v="83" actId="20577"/>
          <ac:spMkLst>
            <pc:docMk/>
            <pc:sldMk cId="132687686" sldId="298"/>
            <ac:spMk id="5" creationId="{5DE76805-FEB0-46C4-8855-DD69B4C0EC4F}"/>
          </ac:spMkLst>
        </pc:spChg>
      </pc:sldChg>
      <pc:sldChg chg="modSp mod">
        <pc:chgData name="DAVIES, Suzannah (NHS ENGLAND - X24)" userId="b94e8332-96af-4385-9e75-378050b09850" providerId="ADAL" clId="{01925374-82F2-438F-A680-8E9E4379A1C0}" dt="2025-02-17T20:41:32.347" v="1527" actId="1076"/>
        <pc:sldMkLst>
          <pc:docMk/>
          <pc:sldMk cId="1802220300" sldId="404"/>
        </pc:sldMkLst>
        <pc:spChg chg="mod">
          <ac:chgData name="DAVIES, Suzannah (NHS ENGLAND - X24)" userId="b94e8332-96af-4385-9e75-378050b09850" providerId="ADAL" clId="{01925374-82F2-438F-A680-8E9E4379A1C0}" dt="2025-02-17T20:40:28.255" v="1516" actId="1076"/>
          <ac:spMkLst>
            <pc:docMk/>
            <pc:sldMk cId="1802220300" sldId="404"/>
            <ac:spMk id="3" creationId="{91DFA26A-B429-9E77-6F5E-EC1FF515418A}"/>
          </ac:spMkLst>
        </pc:spChg>
        <pc:spChg chg="mod">
          <ac:chgData name="DAVIES, Suzannah (NHS ENGLAND - X24)" userId="b94e8332-96af-4385-9e75-378050b09850" providerId="ADAL" clId="{01925374-82F2-438F-A680-8E9E4379A1C0}" dt="2025-02-17T20:40:11.931" v="1512" actId="14100"/>
          <ac:spMkLst>
            <pc:docMk/>
            <pc:sldMk cId="1802220300" sldId="404"/>
            <ac:spMk id="4" creationId="{683BB0C4-5DD0-83C7-2604-9ADD1EBB429F}"/>
          </ac:spMkLst>
        </pc:spChg>
        <pc:spChg chg="mod">
          <ac:chgData name="DAVIES, Suzannah (NHS ENGLAND - X24)" userId="b94e8332-96af-4385-9e75-378050b09850" providerId="ADAL" clId="{01925374-82F2-438F-A680-8E9E4379A1C0}" dt="2025-02-17T20:41:32.347" v="1527" actId="1076"/>
          <ac:spMkLst>
            <pc:docMk/>
            <pc:sldMk cId="1802220300" sldId="404"/>
            <ac:spMk id="5" creationId="{49AFBB16-F376-9D77-2B42-0C6CB6A663CA}"/>
          </ac:spMkLst>
        </pc:spChg>
        <pc:spChg chg="mod">
          <ac:chgData name="DAVIES, Suzannah (NHS ENGLAND - X24)" userId="b94e8332-96af-4385-9e75-378050b09850" providerId="ADAL" clId="{01925374-82F2-438F-A680-8E9E4379A1C0}" dt="2025-02-17T20:41:06.107" v="1524" actId="1076"/>
          <ac:spMkLst>
            <pc:docMk/>
            <pc:sldMk cId="1802220300" sldId="404"/>
            <ac:spMk id="6" creationId="{81CCC0DC-4903-8CB5-BC9B-5D135D853DBC}"/>
          </ac:spMkLst>
        </pc:spChg>
        <pc:spChg chg="mod">
          <ac:chgData name="DAVIES, Suzannah (NHS ENGLAND - X24)" userId="b94e8332-96af-4385-9e75-378050b09850" providerId="ADAL" clId="{01925374-82F2-438F-A680-8E9E4379A1C0}" dt="2025-02-17T20:40:42.595" v="1519" actId="14100"/>
          <ac:spMkLst>
            <pc:docMk/>
            <pc:sldMk cId="1802220300" sldId="404"/>
            <ac:spMk id="7" creationId="{071F870C-3787-755B-DEC0-4D4505136793}"/>
          </ac:spMkLst>
        </pc:spChg>
        <pc:spChg chg="mod">
          <ac:chgData name="DAVIES, Suzannah (NHS ENGLAND - X24)" userId="b94e8332-96af-4385-9e75-378050b09850" providerId="ADAL" clId="{01925374-82F2-438F-A680-8E9E4379A1C0}" dt="2025-02-17T20:41:22.842" v="1526" actId="1076"/>
          <ac:spMkLst>
            <pc:docMk/>
            <pc:sldMk cId="1802220300" sldId="404"/>
            <ac:spMk id="8" creationId="{367BBAA7-7E63-12D2-0086-CF8FE72C292B}"/>
          </ac:spMkLst>
        </pc:spChg>
      </pc:sldChg>
      <pc:sldChg chg="modSp mod">
        <pc:chgData name="DAVIES, Suzannah (NHS ENGLAND - X24)" userId="b94e8332-96af-4385-9e75-378050b09850" providerId="ADAL" clId="{01925374-82F2-438F-A680-8E9E4379A1C0}" dt="2025-02-17T20:15:27.433" v="665" actId="1076"/>
        <pc:sldMkLst>
          <pc:docMk/>
          <pc:sldMk cId="566832933" sldId="405"/>
        </pc:sldMkLst>
        <pc:spChg chg="mod">
          <ac:chgData name="DAVIES, Suzannah (NHS ENGLAND - X24)" userId="b94e8332-96af-4385-9e75-378050b09850" providerId="ADAL" clId="{01925374-82F2-438F-A680-8E9E4379A1C0}" dt="2025-02-17T20:15:27.433" v="665" actId="1076"/>
          <ac:spMkLst>
            <pc:docMk/>
            <pc:sldMk cId="566832933" sldId="405"/>
            <ac:spMk id="2" creationId="{588A959B-3E3A-735B-C3C8-8BB7B20DBE65}"/>
          </ac:spMkLst>
        </pc:spChg>
        <pc:spChg chg="mod">
          <ac:chgData name="DAVIES, Suzannah (NHS ENGLAND - X24)" userId="b94e8332-96af-4385-9e75-378050b09850" providerId="ADAL" clId="{01925374-82F2-438F-A680-8E9E4379A1C0}" dt="2025-02-17T20:09:51.527" v="523" actId="20577"/>
          <ac:spMkLst>
            <pc:docMk/>
            <pc:sldMk cId="566832933" sldId="405"/>
            <ac:spMk id="3" creationId="{5673AFDF-5A78-FD00-E280-B12EA63F968B}"/>
          </ac:spMkLst>
        </pc:spChg>
      </pc:sldChg>
      <pc:sldChg chg="modSp mod">
        <pc:chgData name="DAVIES, Suzannah (NHS ENGLAND - X24)" userId="b94e8332-96af-4385-9e75-378050b09850" providerId="ADAL" clId="{01925374-82F2-438F-A680-8E9E4379A1C0}" dt="2025-02-17T20:02:13.309" v="234" actId="20577"/>
        <pc:sldMkLst>
          <pc:docMk/>
          <pc:sldMk cId="3690688192" sldId="430"/>
        </pc:sldMkLst>
        <pc:spChg chg="mod">
          <ac:chgData name="DAVIES, Suzannah (NHS ENGLAND - X24)" userId="b94e8332-96af-4385-9e75-378050b09850" providerId="ADAL" clId="{01925374-82F2-438F-A680-8E9E4379A1C0}" dt="2025-02-17T19:59:51.992" v="117" actId="1076"/>
          <ac:spMkLst>
            <pc:docMk/>
            <pc:sldMk cId="3690688192" sldId="430"/>
            <ac:spMk id="2" creationId="{01DCFA2A-6CFD-DC3A-5861-7F9243011953}"/>
          </ac:spMkLst>
        </pc:spChg>
        <pc:spChg chg="mod">
          <ac:chgData name="DAVIES, Suzannah (NHS ENGLAND - X24)" userId="b94e8332-96af-4385-9e75-378050b09850" providerId="ADAL" clId="{01925374-82F2-438F-A680-8E9E4379A1C0}" dt="2025-02-17T20:02:13.309" v="234" actId="20577"/>
          <ac:spMkLst>
            <pc:docMk/>
            <pc:sldMk cId="3690688192" sldId="430"/>
            <ac:spMk id="3" creationId="{5BE0D94A-A8AC-0414-A52C-BC6EC7C06640}"/>
          </ac:spMkLst>
        </pc:spChg>
      </pc:sldChg>
      <pc:sldChg chg="modSp mod">
        <pc:chgData name="DAVIES, Suzannah (NHS ENGLAND - X24)" userId="b94e8332-96af-4385-9e75-378050b09850" providerId="ADAL" clId="{01925374-82F2-438F-A680-8E9E4379A1C0}" dt="2025-02-17T19:59:21.230" v="114" actId="20577"/>
        <pc:sldMkLst>
          <pc:docMk/>
          <pc:sldMk cId="3961767558" sldId="433"/>
        </pc:sldMkLst>
        <pc:spChg chg="mod">
          <ac:chgData name="DAVIES, Suzannah (NHS ENGLAND - X24)" userId="b94e8332-96af-4385-9e75-378050b09850" providerId="ADAL" clId="{01925374-82F2-438F-A680-8E9E4379A1C0}" dt="2025-02-17T19:56:32.763" v="71" actId="20577"/>
          <ac:spMkLst>
            <pc:docMk/>
            <pc:sldMk cId="3961767558" sldId="433"/>
            <ac:spMk id="2" creationId="{CC9B6398-130E-345B-5B3B-AE5E87C90190}"/>
          </ac:spMkLst>
        </pc:spChg>
        <pc:spChg chg="mod">
          <ac:chgData name="DAVIES, Suzannah (NHS ENGLAND - X24)" userId="b94e8332-96af-4385-9e75-378050b09850" providerId="ADAL" clId="{01925374-82F2-438F-A680-8E9E4379A1C0}" dt="2025-02-17T19:59:21.230" v="114" actId="20577"/>
          <ac:spMkLst>
            <pc:docMk/>
            <pc:sldMk cId="3961767558" sldId="433"/>
            <ac:spMk id="3" creationId="{BA8EC296-27A5-9E74-2B90-A16B9A1CFA68}"/>
          </ac:spMkLst>
        </pc:spChg>
      </pc:sldChg>
      <pc:sldChg chg="modSp mod">
        <pc:chgData name="DAVIES, Suzannah (NHS ENGLAND - X24)" userId="b94e8332-96af-4385-9e75-378050b09850" providerId="ADAL" clId="{01925374-82F2-438F-A680-8E9E4379A1C0}" dt="2025-02-17T20:06:31.325" v="436" actId="20577"/>
        <pc:sldMkLst>
          <pc:docMk/>
          <pc:sldMk cId="1989165747" sldId="444"/>
        </pc:sldMkLst>
        <pc:spChg chg="mod">
          <ac:chgData name="DAVIES, Suzannah (NHS ENGLAND - X24)" userId="b94e8332-96af-4385-9e75-378050b09850" providerId="ADAL" clId="{01925374-82F2-438F-A680-8E9E4379A1C0}" dt="2025-02-17T20:04:02.395" v="303" actId="20577"/>
          <ac:spMkLst>
            <pc:docMk/>
            <pc:sldMk cId="1989165747" sldId="444"/>
            <ac:spMk id="2" creationId="{7BAC2FC8-FAB7-F77F-C159-A8123A2E633F}"/>
          </ac:spMkLst>
        </pc:spChg>
        <pc:spChg chg="mod">
          <ac:chgData name="DAVIES, Suzannah (NHS ENGLAND - X24)" userId="b94e8332-96af-4385-9e75-378050b09850" providerId="ADAL" clId="{01925374-82F2-438F-A680-8E9E4379A1C0}" dt="2025-02-17T20:06:31.325" v="436" actId="20577"/>
          <ac:spMkLst>
            <pc:docMk/>
            <pc:sldMk cId="1989165747" sldId="444"/>
            <ac:spMk id="3" creationId="{2972884C-811A-15CC-7404-689264DBEC05}"/>
          </ac:spMkLst>
        </pc:spChg>
      </pc:sldChg>
      <pc:sldChg chg="modSp mod">
        <pc:chgData name="DAVIES, Suzannah (NHS ENGLAND - X24)" userId="b94e8332-96af-4385-9e75-378050b09850" providerId="ADAL" clId="{01925374-82F2-438F-A680-8E9E4379A1C0}" dt="2025-02-17T20:29:25.302" v="1192" actId="1076"/>
        <pc:sldMkLst>
          <pc:docMk/>
          <pc:sldMk cId="2874138554" sldId="445"/>
        </pc:sldMkLst>
        <pc:spChg chg="mod">
          <ac:chgData name="DAVIES, Suzannah (NHS ENGLAND - X24)" userId="b94e8332-96af-4385-9e75-378050b09850" providerId="ADAL" clId="{01925374-82F2-438F-A680-8E9E4379A1C0}" dt="2025-02-17T20:29:20.491" v="1191" actId="1076"/>
          <ac:spMkLst>
            <pc:docMk/>
            <pc:sldMk cId="2874138554" sldId="445"/>
            <ac:spMk id="2" creationId="{86AE8C44-A87E-954D-CBA5-CB6FDD793A0F}"/>
          </ac:spMkLst>
        </pc:spChg>
        <pc:spChg chg="mod">
          <ac:chgData name="DAVIES, Suzannah (NHS ENGLAND - X24)" userId="b94e8332-96af-4385-9e75-378050b09850" providerId="ADAL" clId="{01925374-82F2-438F-A680-8E9E4379A1C0}" dt="2025-02-17T20:29:25.302" v="1192" actId="1076"/>
          <ac:spMkLst>
            <pc:docMk/>
            <pc:sldMk cId="2874138554" sldId="445"/>
            <ac:spMk id="3" creationId="{BCDC9569-2AFC-BCF2-C396-24E54FECB3AB}"/>
          </ac:spMkLst>
        </pc:spChg>
      </pc:sldChg>
      <pc:sldChg chg="modSp mod">
        <pc:chgData name="DAVIES, Suzannah (NHS ENGLAND - X24)" userId="b94e8332-96af-4385-9e75-378050b09850" providerId="ADAL" clId="{01925374-82F2-438F-A680-8E9E4379A1C0}" dt="2025-02-17T20:20:58.028" v="780" actId="20577"/>
        <pc:sldMkLst>
          <pc:docMk/>
          <pc:sldMk cId="1262605750" sldId="446"/>
        </pc:sldMkLst>
        <pc:spChg chg="mod">
          <ac:chgData name="DAVIES, Suzannah (NHS ENGLAND - X24)" userId="b94e8332-96af-4385-9e75-378050b09850" providerId="ADAL" clId="{01925374-82F2-438F-A680-8E9E4379A1C0}" dt="2025-02-17T20:15:08.625" v="662" actId="1076"/>
          <ac:spMkLst>
            <pc:docMk/>
            <pc:sldMk cId="1262605750" sldId="446"/>
            <ac:spMk id="2" creationId="{25D7FB8C-96B3-EA82-B02C-903299C04E6C}"/>
          </ac:spMkLst>
        </pc:spChg>
        <pc:spChg chg="mod">
          <ac:chgData name="DAVIES, Suzannah (NHS ENGLAND - X24)" userId="b94e8332-96af-4385-9e75-378050b09850" providerId="ADAL" clId="{01925374-82F2-438F-A680-8E9E4379A1C0}" dt="2025-02-17T20:20:58.028" v="780" actId="20577"/>
          <ac:spMkLst>
            <pc:docMk/>
            <pc:sldMk cId="1262605750" sldId="446"/>
            <ac:spMk id="3" creationId="{12C2D901-DB08-3724-317A-4D391A719663}"/>
          </ac:spMkLst>
        </pc:spChg>
      </pc:sldChg>
      <pc:sldChg chg="modSp mod">
        <pc:chgData name="DAVIES, Suzannah (NHS ENGLAND - X24)" userId="b94e8332-96af-4385-9e75-378050b09850" providerId="ADAL" clId="{01925374-82F2-438F-A680-8E9E4379A1C0}" dt="2025-02-17T20:25:20.682" v="1057" actId="27636"/>
        <pc:sldMkLst>
          <pc:docMk/>
          <pc:sldMk cId="1028500438" sldId="447"/>
        </pc:sldMkLst>
        <pc:spChg chg="mod">
          <ac:chgData name="DAVIES, Suzannah (NHS ENGLAND - X24)" userId="b94e8332-96af-4385-9e75-378050b09850" providerId="ADAL" clId="{01925374-82F2-438F-A680-8E9E4379A1C0}" dt="2025-02-17T20:22:31.893" v="932" actId="20577"/>
          <ac:spMkLst>
            <pc:docMk/>
            <pc:sldMk cId="1028500438" sldId="447"/>
            <ac:spMk id="2" creationId="{A7E88965-514D-F9C9-F2D5-C7BA604BFAA5}"/>
          </ac:spMkLst>
        </pc:spChg>
        <pc:spChg chg="mod">
          <ac:chgData name="DAVIES, Suzannah (NHS ENGLAND - X24)" userId="b94e8332-96af-4385-9e75-378050b09850" providerId="ADAL" clId="{01925374-82F2-438F-A680-8E9E4379A1C0}" dt="2025-02-17T20:25:20.682" v="1057" actId="27636"/>
          <ac:spMkLst>
            <pc:docMk/>
            <pc:sldMk cId="1028500438" sldId="447"/>
            <ac:spMk id="3" creationId="{45E56FAC-5D28-03F7-3D9E-748924FF4E7E}"/>
          </ac:spMkLst>
        </pc:spChg>
      </pc:sldChg>
      <pc:sldChg chg="modSp mod">
        <pc:chgData name="DAVIES, Suzannah (NHS ENGLAND - X24)" userId="b94e8332-96af-4385-9e75-378050b09850" providerId="ADAL" clId="{01925374-82F2-438F-A680-8E9E4379A1C0}" dt="2025-02-17T20:28:57.121" v="1184" actId="20577"/>
        <pc:sldMkLst>
          <pc:docMk/>
          <pc:sldMk cId="3835446246" sldId="448"/>
        </pc:sldMkLst>
        <pc:spChg chg="mod">
          <ac:chgData name="DAVIES, Suzannah (NHS ENGLAND - X24)" userId="b94e8332-96af-4385-9e75-378050b09850" providerId="ADAL" clId="{01925374-82F2-438F-A680-8E9E4379A1C0}" dt="2025-02-17T20:25:34.396" v="1060" actId="1076"/>
          <ac:spMkLst>
            <pc:docMk/>
            <pc:sldMk cId="3835446246" sldId="448"/>
            <ac:spMk id="2" creationId="{FBCF5295-E34F-65C5-3749-D8B7DA9FF27D}"/>
          </ac:spMkLst>
        </pc:spChg>
        <pc:spChg chg="mod">
          <ac:chgData name="DAVIES, Suzannah (NHS ENGLAND - X24)" userId="b94e8332-96af-4385-9e75-378050b09850" providerId="ADAL" clId="{01925374-82F2-438F-A680-8E9E4379A1C0}" dt="2025-02-17T20:28:57.121" v="1184" actId="20577"/>
          <ac:spMkLst>
            <pc:docMk/>
            <pc:sldMk cId="3835446246" sldId="448"/>
            <ac:spMk id="3" creationId="{7E8CC98C-D015-0947-9E0C-9C5F780F8445}"/>
          </ac:spMkLst>
        </pc:spChg>
      </pc:sldChg>
      <pc:sldChg chg="modSp mod">
        <pc:chgData name="DAVIES, Suzannah (NHS ENGLAND - X24)" userId="b94e8332-96af-4385-9e75-378050b09850" providerId="ADAL" clId="{01925374-82F2-438F-A680-8E9E4379A1C0}" dt="2025-02-17T20:37:05.310" v="1436" actId="1076"/>
        <pc:sldMkLst>
          <pc:docMk/>
          <pc:sldMk cId="2924951784" sldId="449"/>
        </pc:sldMkLst>
        <pc:spChg chg="mod">
          <ac:chgData name="DAVIES, Suzannah (NHS ENGLAND - X24)" userId="b94e8332-96af-4385-9e75-378050b09850" providerId="ADAL" clId="{01925374-82F2-438F-A680-8E9E4379A1C0}" dt="2025-02-17T20:36:43.628" v="1431" actId="20577"/>
          <ac:spMkLst>
            <pc:docMk/>
            <pc:sldMk cId="2924951784" sldId="449"/>
            <ac:spMk id="2" creationId="{EB5231E0-EBE5-5D7C-28AA-E559081B074A}"/>
          </ac:spMkLst>
        </pc:spChg>
        <pc:spChg chg="mod">
          <ac:chgData name="DAVIES, Suzannah (NHS ENGLAND - X24)" userId="b94e8332-96af-4385-9e75-378050b09850" providerId="ADAL" clId="{01925374-82F2-438F-A680-8E9E4379A1C0}" dt="2025-02-17T20:37:05.310" v="1436" actId="1076"/>
          <ac:spMkLst>
            <pc:docMk/>
            <pc:sldMk cId="2924951784" sldId="449"/>
            <ac:spMk id="3" creationId="{166BDA29-2E63-2879-711F-4D5CACA4E5DF}"/>
          </ac:spMkLst>
        </pc:spChg>
      </pc:sldChg>
      <pc:sldChg chg="modSp mod">
        <pc:chgData name="DAVIES, Suzannah (NHS ENGLAND - X24)" userId="b94e8332-96af-4385-9e75-378050b09850" providerId="ADAL" clId="{01925374-82F2-438F-A680-8E9E4379A1C0}" dt="2025-02-17T20:39:55.802" v="1508" actId="20577"/>
        <pc:sldMkLst>
          <pc:docMk/>
          <pc:sldMk cId="1827120775" sldId="450"/>
        </pc:sldMkLst>
        <pc:spChg chg="mod">
          <ac:chgData name="DAVIES, Suzannah (NHS ENGLAND - X24)" userId="b94e8332-96af-4385-9e75-378050b09850" providerId="ADAL" clId="{01925374-82F2-438F-A680-8E9E4379A1C0}" dt="2025-02-17T20:37:36.475" v="1441" actId="14100"/>
          <ac:spMkLst>
            <pc:docMk/>
            <pc:sldMk cId="1827120775" sldId="450"/>
            <ac:spMk id="2" creationId="{D12E390B-37E7-2513-19F2-55CC04AE78D7}"/>
          </ac:spMkLst>
        </pc:spChg>
        <pc:spChg chg="mod">
          <ac:chgData name="DAVIES, Suzannah (NHS ENGLAND - X24)" userId="b94e8332-96af-4385-9e75-378050b09850" providerId="ADAL" clId="{01925374-82F2-438F-A680-8E9E4379A1C0}" dt="2025-02-17T20:39:55.802" v="1508" actId="20577"/>
          <ac:spMkLst>
            <pc:docMk/>
            <pc:sldMk cId="1827120775" sldId="450"/>
            <ac:spMk id="3" creationId="{6E7484DB-2EC5-3226-BD26-97773F18E0E5}"/>
          </ac:spMkLst>
        </pc:spChg>
      </pc:sldChg>
      <pc:sldChg chg="modSp mod">
        <pc:chgData name="DAVIES, Suzannah (NHS ENGLAND - X24)" userId="b94e8332-96af-4385-9e75-378050b09850" providerId="ADAL" clId="{01925374-82F2-438F-A680-8E9E4379A1C0}" dt="2025-02-17T20:46:57.957" v="1724" actId="20577"/>
        <pc:sldMkLst>
          <pc:docMk/>
          <pc:sldMk cId="3551525821" sldId="451"/>
        </pc:sldMkLst>
        <pc:spChg chg="mod">
          <ac:chgData name="DAVIES, Suzannah (NHS ENGLAND - X24)" userId="b94e8332-96af-4385-9e75-378050b09850" providerId="ADAL" clId="{01925374-82F2-438F-A680-8E9E4379A1C0}" dt="2025-02-17T20:41:49.255" v="1530" actId="1076"/>
          <ac:spMkLst>
            <pc:docMk/>
            <pc:sldMk cId="3551525821" sldId="451"/>
            <ac:spMk id="2" creationId="{A6314255-2E85-0E5A-F59B-A03601ABD4A2}"/>
          </ac:spMkLst>
        </pc:spChg>
        <pc:spChg chg="mod">
          <ac:chgData name="DAVIES, Suzannah (NHS ENGLAND - X24)" userId="b94e8332-96af-4385-9e75-378050b09850" providerId="ADAL" clId="{01925374-82F2-438F-A680-8E9E4379A1C0}" dt="2025-02-17T20:46:57.957" v="1724" actId="20577"/>
          <ac:spMkLst>
            <pc:docMk/>
            <pc:sldMk cId="3551525821" sldId="451"/>
            <ac:spMk id="3" creationId="{FA7D6E56-318B-C33C-EBC8-B78BDB7E7DC5}"/>
          </ac:spMkLst>
        </pc:spChg>
      </pc:sldChg>
      <pc:sldChg chg="modSp mod">
        <pc:chgData name="DAVIES, Suzannah (NHS ENGLAND - X24)" userId="b94e8332-96af-4385-9e75-378050b09850" providerId="ADAL" clId="{01925374-82F2-438F-A680-8E9E4379A1C0}" dt="2025-02-17T20:54:05.798" v="2003" actId="20577"/>
        <pc:sldMkLst>
          <pc:docMk/>
          <pc:sldMk cId="4150051801" sldId="452"/>
        </pc:sldMkLst>
        <pc:spChg chg="mod">
          <ac:chgData name="DAVIES, Suzannah (NHS ENGLAND - X24)" userId="b94e8332-96af-4385-9e75-378050b09850" providerId="ADAL" clId="{01925374-82F2-438F-A680-8E9E4379A1C0}" dt="2025-02-17T20:47:20.691" v="1730" actId="1076"/>
          <ac:spMkLst>
            <pc:docMk/>
            <pc:sldMk cId="4150051801" sldId="452"/>
            <ac:spMk id="2" creationId="{8988465C-951E-14FE-B42F-22D2FD409890}"/>
          </ac:spMkLst>
        </pc:spChg>
        <pc:spChg chg="mod">
          <ac:chgData name="DAVIES, Suzannah (NHS ENGLAND - X24)" userId="b94e8332-96af-4385-9e75-378050b09850" providerId="ADAL" clId="{01925374-82F2-438F-A680-8E9E4379A1C0}" dt="2025-02-17T20:54:05.798" v="2003" actId="20577"/>
          <ac:spMkLst>
            <pc:docMk/>
            <pc:sldMk cId="4150051801" sldId="452"/>
            <ac:spMk id="3" creationId="{2B4BB6E9-9F7B-5B79-67C3-71EB6F53FF02}"/>
          </ac:spMkLst>
        </pc:spChg>
      </pc:sldChg>
      <pc:sldChg chg="modSp mod">
        <pc:chgData name="DAVIES, Suzannah (NHS ENGLAND - X24)" userId="b94e8332-96af-4385-9e75-378050b09850" providerId="ADAL" clId="{01925374-82F2-438F-A680-8E9E4379A1C0}" dt="2025-02-17T20:56:18.463" v="2109" actId="20577"/>
        <pc:sldMkLst>
          <pc:docMk/>
          <pc:sldMk cId="3668297787" sldId="453"/>
        </pc:sldMkLst>
        <pc:spChg chg="mod">
          <ac:chgData name="DAVIES, Suzannah (NHS ENGLAND - X24)" userId="b94e8332-96af-4385-9e75-378050b09850" providerId="ADAL" clId="{01925374-82F2-438F-A680-8E9E4379A1C0}" dt="2025-02-17T20:54:19.496" v="2014" actId="1076"/>
          <ac:spMkLst>
            <pc:docMk/>
            <pc:sldMk cId="3668297787" sldId="453"/>
            <ac:spMk id="2" creationId="{1C590A84-3180-E417-93E7-06E41D0680D0}"/>
          </ac:spMkLst>
        </pc:spChg>
        <pc:spChg chg="mod">
          <ac:chgData name="DAVIES, Suzannah (NHS ENGLAND - X24)" userId="b94e8332-96af-4385-9e75-378050b09850" providerId="ADAL" clId="{01925374-82F2-438F-A680-8E9E4379A1C0}" dt="2025-02-17T20:56:18.463" v="2109" actId="20577"/>
          <ac:spMkLst>
            <pc:docMk/>
            <pc:sldMk cId="3668297787" sldId="453"/>
            <ac:spMk id="3" creationId="{4419310C-4490-C2ED-9DED-A7E3DAF2BF57}"/>
          </ac:spMkLst>
        </pc:spChg>
      </pc:sldChg>
      <pc:sldChg chg="modSp mod">
        <pc:chgData name="DAVIES, Suzannah (NHS ENGLAND - X24)" userId="b94e8332-96af-4385-9e75-378050b09850" providerId="ADAL" clId="{01925374-82F2-438F-A680-8E9E4379A1C0}" dt="2025-02-17T20:58:54.149" v="2199" actId="20577"/>
        <pc:sldMkLst>
          <pc:docMk/>
          <pc:sldMk cId="4096152001" sldId="454"/>
        </pc:sldMkLst>
        <pc:spChg chg="mod">
          <ac:chgData name="DAVIES, Suzannah (NHS ENGLAND - X24)" userId="b94e8332-96af-4385-9e75-378050b09850" providerId="ADAL" clId="{01925374-82F2-438F-A680-8E9E4379A1C0}" dt="2025-02-17T20:57:01.203" v="2120" actId="2710"/>
          <ac:spMkLst>
            <pc:docMk/>
            <pc:sldMk cId="4096152001" sldId="454"/>
            <ac:spMk id="2" creationId="{3E32FAD9-6C6A-371B-521E-07BAF8A335A8}"/>
          </ac:spMkLst>
        </pc:spChg>
        <pc:spChg chg="mod">
          <ac:chgData name="DAVIES, Suzannah (NHS ENGLAND - X24)" userId="b94e8332-96af-4385-9e75-378050b09850" providerId="ADAL" clId="{01925374-82F2-438F-A680-8E9E4379A1C0}" dt="2025-02-17T20:58:54.149" v="2199" actId="20577"/>
          <ac:spMkLst>
            <pc:docMk/>
            <pc:sldMk cId="4096152001" sldId="454"/>
            <ac:spMk id="3" creationId="{3B2096A0-15B6-E5E6-BE6F-1090AFEE7AB0}"/>
          </ac:spMkLst>
        </pc:spChg>
      </pc:sldChg>
      <pc:sldChg chg="modSp mod">
        <pc:chgData name="DAVIES, Suzannah (NHS ENGLAND - X24)" userId="b94e8332-96af-4385-9e75-378050b09850" providerId="ADAL" clId="{01925374-82F2-438F-A680-8E9E4379A1C0}" dt="2025-02-17T21:00:07.352" v="2234" actId="20577"/>
        <pc:sldMkLst>
          <pc:docMk/>
          <pc:sldMk cId="1662169332" sldId="455"/>
        </pc:sldMkLst>
        <pc:spChg chg="mod">
          <ac:chgData name="DAVIES, Suzannah (NHS ENGLAND - X24)" userId="b94e8332-96af-4385-9e75-378050b09850" providerId="ADAL" clId="{01925374-82F2-438F-A680-8E9E4379A1C0}" dt="2025-02-17T20:59:10.465" v="2203" actId="20577"/>
          <ac:spMkLst>
            <pc:docMk/>
            <pc:sldMk cId="1662169332" sldId="455"/>
            <ac:spMk id="2" creationId="{43F1668B-BF5C-BCA3-0D74-2186D606A79F}"/>
          </ac:spMkLst>
        </pc:spChg>
        <pc:spChg chg="mod">
          <ac:chgData name="DAVIES, Suzannah (NHS ENGLAND - X24)" userId="b94e8332-96af-4385-9e75-378050b09850" providerId="ADAL" clId="{01925374-82F2-438F-A680-8E9E4379A1C0}" dt="2025-02-17T21:00:07.352" v="2234" actId="20577"/>
          <ac:spMkLst>
            <pc:docMk/>
            <pc:sldMk cId="1662169332" sldId="455"/>
            <ac:spMk id="3" creationId="{DD99C692-3D2A-F69C-606A-0D844D7DE526}"/>
          </ac:spMkLst>
        </pc:spChg>
      </pc:sldChg>
      <pc:sldChg chg="modSp mod">
        <pc:chgData name="DAVIES, Suzannah (NHS ENGLAND - X24)" userId="b94e8332-96af-4385-9e75-378050b09850" providerId="ADAL" clId="{01925374-82F2-438F-A680-8E9E4379A1C0}" dt="2025-02-17T21:06:36.389" v="2382" actId="20577"/>
        <pc:sldMkLst>
          <pc:docMk/>
          <pc:sldMk cId="2114357290" sldId="456"/>
        </pc:sldMkLst>
        <pc:spChg chg="mod">
          <ac:chgData name="DAVIES, Suzannah (NHS ENGLAND - X24)" userId="b94e8332-96af-4385-9e75-378050b09850" providerId="ADAL" clId="{01925374-82F2-438F-A680-8E9E4379A1C0}" dt="2025-02-17T21:06:36.389" v="2382" actId="20577"/>
          <ac:spMkLst>
            <pc:docMk/>
            <pc:sldMk cId="2114357290" sldId="456"/>
            <ac:spMk id="2" creationId="{EB7DD9BE-6E5E-6E66-839C-D3C353C83B4E}"/>
          </ac:spMkLst>
        </pc:spChg>
        <pc:spChg chg="mod">
          <ac:chgData name="DAVIES, Suzannah (NHS ENGLAND - X24)" userId="b94e8332-96af-4385-9e75-378050b09850" providerId="ADAL" clId="{01925374-82F2-438F-A680-8E9E4379A1C0}" dt="2025-02-17T21:03:46.455" v="2315" actId="33524"/>
          <ac:spMkLst>
            <pc:docMk/>
            <pc:sldMk cId="2114357290" sldId="456"/>
            <ac:spMk id="3" creationId="{62879AEF-9E33-095B-2B0C-A5C8D043F659}"/>
          </ac:spMkLst>
        </pc:spChg>
      </pc:sldChg>
      <pc:sldChg chg="modSp mod">
        <pc:chgData name="DAVIES, Suzannah (NHS ENGLAND - X24)" userId="b94e8332-96af-4385-9e75-378050b09850" providerId="ADAL" clId="{01925374-82F2-438F-A680-8E9E4379A1C0}" dt="2025-02-17T21:05:44.863" v="2375" actId="20577"/>
        <pc:sldMkLst>
          <pc:docMk/>
          <pc:sldMk cId="701711437" sldId="457"/>
        </pc:sldMkLst>
        <pc:spChg chg="mod">
          <ac:chgData name="DAVIES, Suzannah (NHS ENGLAND - X24)" userId="b94e8332-96af-4385-9e75-378050b09850" providerId="ADAL" clId="{01925374-82F2-438F-A680-8E9E4379A1C0}" dt="2025-02-17T21:04:16.005" v="2319" actId="20577"/>
          <ac:spMkLst>
            <pc:docMk/>
            <pc:sldMk cId="701711437" sldId="457"/>
            <ac:spMk id="2" creationId="{DB4D9341-F560-2BCB-69D2-03A67B24EBE8}"/>
          </ac:spMkLst>
        </pc:spChg>
        <pc:spChg chg="mod">
          <ac:chgData name="DAVIES, Suzannah (NHS ENGLAND - X24)" userId="b94e8332-96af-4385-9e75-378050b09850" providerId="ADAL" clId="{01925374-82F2-438F-A680-8E9E4379A1C0}" dt="2025-02-17T21:05:44.863" v="2375" actId="20577"/>
          <ac:spMkLst>
            <pc:docMk/>
            <pc:sldMk cId="701711437" sldId="457"/>
            <ac:spMk id="3" creationId="{ACC9C6DB-263C-259D-90F0-4E41F13BC649}"/>
          </ac:spMkLst>
        </pc:spChg>
      </pc:sldChg>
      <pc:sldChg chg="modSp mod">
        <pc:chgData name="DAVIES, Suzannah (NHS ENGLAND - X24)" userId="b94e8332-96af-4385-9e75-378050b09850" providerId="ADAL" clId="{01925374-82F2-438F-A680-8E9E4379A1C0}" dt="2025-02-17T21:08:01.984" v="2416" actId="20577"/>
        <pc:sldMkLst>
          <pc:docMk/>
          <pc:sldMk cId="582644800" sldId="458"/>
        </pc:sldMkLst>
        <pc:spChg chg="mod">
          <ac:chgData name="DAVIES, Suzannah (NHS ENGLAND - X24)" userId="b94e8332-96af-4385-9e75-378050b09850" providerId="ADAL" clId="{01925374-82F2-438F-A680-8E9E4379A1C0}" dt="2025-02-17T21:05:57.455" v="2379" actId="20577"/>
          <ac:spMkLst>
            <pc:docMk/>
            <pc:sldMk cId="582644800" sldId="458"/>
            <ac:spMk id="2" creationId="{8DC76EAB-CEA9-EE7D-7209-E7E77C800A01}"/>
          </ac:spMkLst>
        </pc:spChg>
        <pc:spChg chg="mod">
          <ac:chgData name="DAVIES, Suzannah (NHS ENGLAND - X24)" userId="b94e8332-96af-4385-9e75-378050b09850" providerId="ADAL" clId="{01925374-82F2-438F-A680-8E9E4379A1C0}" dt="2025-02-17T21:08:01.984" v="2416" actId="20577"/>
          <ac:spMkLst>
            <pc:docMk/>
            <pc:sldMk cId="582644800" sldId="458"/>
            <ac:spMk id="3" creationId="{7EBDA44C-12D3-0726-A7D2-83B78B4AD69F}"/>
          </ac:spMkLst>
        </pc:spChg>
      </pc:sldChg>
      <pc:sldChg chg="modSp mod">
        <pc:chgData name="DAVIES, Suzannah (NHS ENGLAND - X24)" userId="b94e8332-96af-4385-9e75-378050b09850" providerId="ADAL" clId="{01925374-82F2-438F-A680-8E9E4379A1C0}" dt="2025-02-17T20:03:39.412" v="294" actId="20577"/>
        <pc:sldMkLst>
          <pc:docMk/>
          <pc:sldMk cId="2364285212" sldId="459"/>
        </pc:sldMkLst>
        <pc:spChg chg="mod">
          <ac:chgData name="DAVIES, Suzannah (NHS ENGLAND - X24)" userId="b94e8332-96af-4385-9e75-378050b09850" providerId="ADAL" clId="{01925374-82F2-438F-A680-8E9E4379A1C0}" dt="2025-02-17T20:02:44.214" v="242" actId="1076"/>
          <ac:spMkLst>
            <pc:docMk/>
            <pc:sldMk cId="2364285212" sldId="459"/>
            <ac:spMk id="2" creationId="{91D402C6-F61E-0738-A0FE-88EABF14312F}"/>
          </ac:spMkLst>
        </pc:spChg>
        <pc:spChg chg="mod">
          <ac:chgData name="DAVIES, Suzannah (NHS ENGLAND - X24)" userId="b94e8332-96af-4385-9e75-378050b09850" providerId="ADAL" clId="{01925374-82F2-438F-A680-8E9E4379A1C0}" dt="2025-02-17T20:03:39.412" v="294" actId="20577"/>
          <ac:spMkLst>
            <pc:docMk/>
            <pc:sldMk cId="2364285212" sldId="459"/>
            <ac:spMk id="3" creationId="{F68C32DA-2E19-2F70-C79E-787EC8E402F4}"/>
          </ac:spMkLst>
        </pc:spChg>
      </pc:sldChg>
      <pc:sldChg chg="modSp mod">
        <pc:chgData name="DAVIES, Suzannah (NHS ENGLAND - X24)" userId="b94e8332-96af-4385-9e75-378050b09850" providerId="ADAL" clId="{01925374-82F2-438F-A680-8E9E4379A1C0}" dt="2025-02-17T21:09:10.857" v="2444" actId="20577"/>
        <pc:sldMkLst>
          <pc:docMk/>
          <pc:sldMk cId="799376956" sldId="460"/>
        </pc:sldMkLst>
        <pc:spChg chg="mod">
          <ac:chgData name="DAVIES, Suzannah (NHS ENGLAND - X24)" userId="b94e8332-96af-4385-9e75-378050b09850" providerId="ADAL" clId="{01925374-82F2-438F-A680-8E9E4379A1C0}" dt="2025-02-17T21:08:20.635" v="2419" actId="1076"/>
          <ac:spMkLst>
            <pc:docMk/>
            <pc:sldMk cId="799376956" sldId="460"/>
            <ac:spMk id="2" creationId="{49CDE44D-B8F6-6E06-EDF0-B7AFB12EC1A2}"/>
          </ac:spMkLst>
        </pc:spChg>
        <pc:spChg chg="mod">
          <ac:chgData name="DAVIES, Suzannah (NHS ENGLAND - X24)" userId="b94e8332-96af-4385-9e75-378050b09850" providerId="ADAL" clId="{01925374-82F2-438F-A680-8E9E4379A1C0}" dt="2025-02-17T21:09:10.857" v="2444" actId="20577"/>
          <ac:spMkLst>
            <pc:docMk/>
            <pc:sldMk cId="799376956" sldId="460"/>
            <ac:spMk id="3" creationId="{E87CA33F-8C47-4D4B-7F24-AC7B13C71F5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100" y="0"/>
            <a:ext cx="2944813" cy="498475"/>
          </a:xfrm>
          <a:prstGeom prst="rect">
            <a:avLst/>
          </a:prstGeom>
        </p:spPr>
        <p:txBody>
          <a:bodyPr vert="horz" lIns="91440" tIns="45720" rIns="91440" bIns="45720" rtlCol="0"/>
          <a:lstStyle>
            <a:lvl1pPr algn="r">
              <a:defRPr sz="1200"/>
            </a:lvl1pPr>
          </a:lstStyle>
          <a:p>
            <a:fld id="{C00AEB37-5B28-4159-AAF6-6092B8183C65}" type="datetimeFigureOut">
              <a:rPr lang="en-GB" smtClean="0"/>
              <a:t>26/03/2025</a:t>
            </a:fld>
            <a:endParaRPr lang="en-GB"/>
          </a:p>
        </p:txBody>
      </p:sp>
      <p:sp>
        <p:nvSpPr>
          <p:cNvPr id="4" name="Slide Image Placeholder 3"/>
          <p:cNvSpPr>
            <a:spLocks noGrp="1" noRot="1" noChangeAspect="1"/>
          </p:cNvSpPr>
          <p:nvPr>
            <p:ph type="sldImg" idx="2"/>
          </p:nvPr>
        </p:nvSpPr>
        <p:spPr>
          <a:xfrm>
            <a:off x="1163638" y="1241425"/>
            <a:ext cx="4467225"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963"/>
            <a:ext cx="5435600" cy="39100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2925"/>
            <a:ext cx="2944813"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100" y="9432925"/>
            <a:ext cx="2944813" cy="498475"/>
          </a:xfrm>
          <a:prstGeom prst="rect">
            <a:avLst/>
          </a:prstGeom>
        </p:spPr>
        <p:txBody>
          <a:bodyPr vert="horz" lIns="91440" tIns="45720" rIns="91440" bIns="45720" rtlCol="0" anchor="b"/>
          <a:lstStyle>
            <a:lvl1pPr algn="r">
              <a:defRPr sz="1200"/>
            </a:lvl1pPr>
          </a:lstStyle>
          <a:p>
            <a:fld id="{D3186A11-504D-48A4-A5BC-AA1AA887A646}" type="slidenum">
              <a:rPr lang="en-GB" smtClean="0"/>
              <a:t>‹#›</a:t>
            </a:fld>
            <a:endParaRPr lang="en-GB"/>
          </a:p>
        </p:txBody>
      </p:sp>
    </p:spTree>
    <p:extLst>
      <p:ext uri="{BB962C8B-B14F-4D97-AF65-F5344CB8AC3E}">
        <p14:creationId xmlns:p14="http://schemas.microsoft.com/office/powerpoint/2010/main" val="3917743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4210" y="0"/>
            <a:ext cx="8516486" cy="1764399"/>
          </a:xfrm>
          <a:prstGeom prst="rect">
            <a:avLst/>
          </a:prstGeom>
        </p:spPr>
      </p:pic>
      <p:sp>
        <p:nvSpPr>
          <p:cNvPr id="2" name="Title 1"/>
          <p:cNvSpPr>
            <a:spLocks noGrp="1"/>
          </p:cNvSpPr>
          <p:nvPr>
            <p:ph type="ctrTitle" hasCustomPrompt="1"/>
          </p:nvPr>
        </p:nvSpPr>
        <p:spPr>
          <a:xfrm>
            <a:off x="571712" y="2011788"/>
            <a:ext cx="8041481" cy="1734496"/>
          </a:xfrm>
          <a:prstGeom prst="rect">
            <a:avLst/>
          </a:prstGeom>
        </p:spPr>
        <p:txBody>
          <a:bodyPr anchor="t"/>
          <a:lstStyle>
            <a:lvl1pPr algn="ctr">
              <a:defRPr sz="4800" baseline="0">
                <a:latin typeface="Arial" panose="020B0604020202020204" pitchFamily="34" charset="0"/>
                <a:cs typeface="Arial" panose="020B0604020202020204" pitchFamily="34" charset="0"/>
              </a:defRPr>
            </a:lvl1pPr>
          </a:lstStyle>
          <a:p>
            <a:r>
              <a:rPr lang="en-US" dirty="0"/>
              <a:t>Click to insert</a:t>
            </a:r>
            <a:br>
              <a:rPr lang="en-US" dirty="0"/>
            </a:br>
            <a:r>
              <a:rPr lang="en-US" dirty="0"/>
              <a:t>heading</a:t>
            </a:r>
          </a:p>
        </p:txBody>
      </p:sp>
      <p:sp>
        <p:nvSpPr>
          <p:cNvPr id="3" name="Subtitle 2"/>
          <p:cNvSpPr>
            <a:spLocks noGrp="1"/>
          </p:cNvSpPr>
          <p:nvPr>
            <p:ph type="subTitle" idx="1" hasCustomPrompt="1"/>
          </p:nvPr>
        </p:nvSpPr>
        <p:spPr>
          <a:xfrm>
            <a:off x="571712" y="3085755"/>
            <a:ext cx="8041481" cy="373941"/>
          </a:xfrm>
          <a:prstGeom prst="rect">
            <a:avLst/>
          </a:prstGeom>
        </p:spPr>
        <p:txBody>
          <a:bodyPr/>
          <a:lstStyle>
            <a:lvl1pPr marL="0" indent="0" algn="ctr">
              <a:buNone/>
              <a:defRPr sz="2400" baseline="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insert sub heading</a:t>
            </a: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9055" y="3823863"/>
            <a:ext cx="8114682" cy="2377963"/>
          </a:xfrm>
          <a:prstGeom prst="rect">
            <a:avLst/>
          </a:prstGeom>
        </p:spPr>
      </p:pic>
      <p:pic>
        <p:nvPicPr>
          <p:cNvPr id="8" name="Picture 7">
            <a:extLst>
              <a:ext uri="{FF2B5EF4-FFF2-40B4-BE49-F238E27FC236}">
                <a16:creationId xmlns:a16="http://schemas.microsoft.com/office/drawing/2014/main" id="{4326239C-0C4D-3B52-CB61-22B8C93A522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09175" y="6217932"/>
            <a:ext cx="8193746" cy="562248"/>
          </a:xfrm>
          <a:prstGeom prst="rect">
            <a:avLst/>
          </a:prstGeom>
        </p:spPr>
      </p:pic>
    </p:spTree>
    <p:extLst>
      <p:ext uri="{BB962C8B-B14F-4D97-AF65-F5344CB8AC3E}">
        <p14:creationId xmlns:p14="http://schemas.microsoft.com/office/powerpoint/2010/main" val="4185664283"/>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with tex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8700" y="5687368"/>
            <a:ext cx="8655943" cy="1172268"/>
          </a:xfrm>
          <a:prstGeom prst="rect">
            <a:avLst/>
          </a:prstGeom>
        </p:spPr>
      </p:pic>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98311" y="243435"/>
            <a:ext cx="1214845" cy="489523"/>
          </a:xfrm>
          <a:prstGeom prst="rect">
            <a:avLst/>
          </a:prstGeom>
        </p:spPr>
      </p:pic>
      <p:sp>
        <p:nvSpPr>
          <p:cNvPr id="5" name="Title 4"/>
          <p:cNvSpPr>
            <a:spLocks noGrp="1"/>
          </p:cNvSpPr>
          <p:nvPr>
            <p:ph type="title" hasCustomPrompt="1"/>
          </p:nvPr>
        </p:nvSpPr>
        <p:spPr>
          <a:xfrm>
            <a:off x="555586" y="732957"/>
            <a:ext cx="8157567" cy="1028883"/>
          </a:xfrm>
          <a:prstGeom prst="rect">
            <a:avLst/>
          </a:prstGeom>
        </p:spPr>
        <p:txBody>
          <a:bodyPr lIns="36000" tIns="36000" rIns="36000" bIns="36000"/>
          <a:lstStyle>
            <a:lvl1pPr>
              <a:defRPr sz="4000">
                <a:latin typeface="Arial" panose="020B0604020202020204" pitchFamily="34" charset="0"/>
                <a:cs typeface="Arial" panose="020B0604020202020204" pitchFamily="34" charset="0"/>
              </a:defRPr>
            </a:lvl1pPr>
          </a:lstStyle>
          <a:p>
            <a:r>
              <a:rPr lang="en-US"/>
              <a:t>Click to insert heading</a:t>
            </a:r>
            <a:endParaRPr lang="en-GB"/>
          </a:p>
        </p:txBody>
      </p:sp>
      <p:sp>
        <p:nvSpPr>
          <p:cNvPr id="9" name="Text Placeholder 8"/>
          <p:cNvSpPr>
            <a:spLocks noGrp="1"/>
          </p:cNvSpPr>
          <p:nvPr>
            <p:ph type="body" sz="quarter" idx="10"/>
          </p:nvPr>
        </p:nvSpPr>
        <p:spPr>
          <a:xfrm>
            <a:off x="555586" y="1761840"/>
            <a:ext cx="8158172" cy="4290653"/>
          </a:xfrm>
          <a:prstGeom prst="rect">
            <a:avLst/>
          </a:prstGeom>
        </p:spPr>
        <p:txBody>
          <a:bodyPr lIns="36000" tIns="36000" rIns="36000" bIns="36000">
            <a:normAutofit/>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Slide Number Placeholder 16"/>
          <p:cNvSpPr>
            <a:spLocks noGrp="1"/>
          </p:cNvSpPr>
          <p:nvPr>
            <p:ph type="sldNum" sz="quarter" idx="13"/>
          </p:nvPr>
        </p:nvSpPr>
        <p:spPr>
          <a:xfrm>
            <a:off x="6655756" y="6273502"/>
            <a:ext cx="2057400" cy="365125"/>
          </a:xfrm>
          <a:prstGeom prst="rect">
            <a:avLst/>
          </a:prstGeom>
        </p:spPr>
        <p:txBody>
          <a:bodyPr/>
          <a:lstStyle/>
          <a:p>
            <a:fld id="{F27D839A-37BE-40C4-84CD-23A2D40098F0}" type="slidenum">
              <a:rPr lang="en-GB" smtClean="0"/>
              <a:t>‹#›</a:t>
            </a:fld>
            <a:endParaRPr lang="en-GB"/>
          </a:p>
        </p:txBody>
      </p:sp>
    </p:spTree>
    <p:extLst>
      <p:ext uri="{BB962C8B-B14F-4D97-AF65-F5344CB8AC3E}">
        <p14:creationId xmlns:p14="http://schemas.microsoft.com/office/powerpoint/2010/main" val="766695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eading only">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8700" y="5687368"/>
            <a:ext cx="8655943" cy="1172268"/>
          </a:xfrm>
          <a:prstGeom prst="rect">
            <a:avLst/>
          </a:prstGeom>
        </p:spPr>
      </p:pic>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98311" y="246004"/>
            <a:ext cx="1214845" cy="489523"/>
          </a:xfrm>
          <a:prstGeom prst="rect">
            <a:avLst/>
          </a:prstGeom>
        </p:spPr>
      </p:pic>
      <p:sp>
        <p:nvSpPr>
          <p:cNvPr id="5" name="Title 4"/>
          <p:cNvSpPr>
            <a:spLocks noGrp="1"/>
          </p:cNvSpPr>
          <p:nvPr>
            <p:ph type="title" hasCustomPrompt="1"/>
          </p:nvPr>
        </p:nvSpPr>
        <p:spPr>
          <a:xfrm>
            <a:off x="555589" y="735527"/>
            <a:ext cx="8157567" cy="1028883"/>
          </a:xfrm>
          <a:prstGeom prst="rect">
            <a:avLst/>
          </a:prstGeom>
        </p:spPr>
        <p:txBody>
          <a:bodyPr lIns="36000" tIns="36000" rIns="36000" bIns="36000"/>
          <a:lstStyle>
            <a:lvl1pPr>
              <a:defRPr sz="4000">
                <a:latin typeface="Arial" panose="020B0604020202020204" pitchFamily="34" charset="0"/>
                <a:cs typeface="Arial" panose="020B0604020202020204" pitchFamily="34" charset="0"/>
              </a:defRPr>
            </a:lvl1pPr>
          </a:lstStyle>
          <a:p>
            <a:r>
              <a:rPr lang="en-US"/>
              <a:t>Click to insert heading</a:t>
            </a:r>
            <a:endParaRPr lang="en-GB"/>
          </a:p>
        </p:txBody>
      </p:sp>
      <p:sp>
        <p:nvSpPr>
          <p:cNvPr id="17" name="Slide Number Placeholder 16"/>
          <p:cNvSpPr>
            <a:spLocks noGrp="1"/>
          </p:cNvSpPr>
          <p:nvPr>
            <p:ph type="sldNum" sz="quarter" idx="13"/>
          </p:nvPr>
        </p:nvSpPr>
        <p:spPr>
          <a:xfrm>
            <a:off x="6655756" y="6273502"/>
            <a:ext cx="2057400" cy="365125"/>
          </a:xfrm>
          <a:prstGeom prst="rect">
            <a:avLst/>
          </a:prstGeom>
        </p:spPr>
        <p:txBody>
          <a:bodyPr/>
          <a:lstStyle/>
          <a:p>
            <a:fld id="{F27D839A-37BE-40C4-84CD-23A2D40098F0}" type="slidenum">
              <a:rPr lang="en-GB" smtClean="0"/>
              <a:t>‹#›</a:t>
            </a:fld>
            <a:endParaRPr lang="en-GB"/>
          </a:p>
        </p:txBody>
      </p:sp>
    </p:spTree>
    <p:extLst>
      <p:ext uri="{BB962C8B-B14F-4D97-AF65-F5344CB8AC3E}">
        <p14:creationId xmlns:p14="http://schemas.microsoft.com/office/powerpoint/2010/main" val="3251117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8700" y="5687368"/>
            <a:ext cx="8655943" cy="1172268"/>
          </a:xfrm>
          <a:prstGeom prst="rect">
            <a:avLst/>
          </a:prstGeom>
        </p:spPr>
      </p:pic>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93576" y="246004"/>
            <a:ext cx="1214845" cy="489523"/>
          </a:xfrm>
          <a:prstGeom prst="rect">
            <a:avLst/>
          </a:prstGeom>
        </p:spPr>
      </p:pic>
      <p:sp>
        <p:nvSpPr>
          <p:cNvPr id="5" name="Title 4"/>
          <p:cNvSpPr>
            <a:spLocks noGrp="1"/>
          </p:cNvSpPr>
          <p:nvPr>
            <p:ph type="title" hasCustomPrompt="1"/>
          </p:nvPr>
        </p:nvSpPr>
        <p:spPr>
          <a:xfrm>
            <a:off x="560718" y="2291220"/>
            <a:ext cx="8047112" cy="1028883"/>
          </a:xfrm>
          <a:prstGeom prst="rect">
            <a:avLst/>
          </a:prstGeom>
        </p:spPr>
        <p:txBody>
          <a:bodyPr/>
          <a:lstStyle>
            <a:lvl1pPr>
              <a:defRPr sz="4000" baseline="0">
                <a:latin typeface="Arial" panose="020B0604020202020204" pitchFamily="34" charset="0"/>
                <a:cs typeface="Arial" panose="020B0604020202020204" pitchFamily="34" charset="0"/>
              </a:defRPr>
            </a:lvl1pPr>
          </a:lstStyle>
          <a:p>
            <a:r>
              <a:rPr lang="en-US"/>
              <a:t>Click to add section title</a:t>
            </a:r>
            <a:endParaRPr lang="en-GB"/>
          </a:p>
        </p:txBody>
      </p:sp>
      <p:sp>
        <p:nvSpPr>
          <p:cNvPr id="9" name="Text Placeholder 8"/>
          <p:cNvSpPr>
            <a:spLocks noGrp="1"/>
          </p:cNvSpPr>
          <p:nvPr>
            <p:ph type="body" sz="quarter" idx="10" hasCustomPrompt="1"/>
          </p:nvPr>
        </p:nvSpPr>
        <p:spPr>
          <a:xfrm>
            <a:off x="560712" y="3320103"/>
            <a:ext cx="8047709" cy="1250830"/>
          </a:xfrm>
          <a:prstGeom prst="rect">
            <a:avLst/>
          </a:prstGeom>
        </p:spPr>
        <p:txBody>
          <a:bodyPr/>
          <a:lstStyle>
            <a:lvl1pPr marL="0" indent="0">
              <a:buNone/>
              <a:defRPr baseline="0">
                <a:latin typeface="Arial" panose="020B0604020202020204" pitchFamily="34" charset="0"/>
                <a:cs typeface="Arial" panose="020B0604020202020204" pitchFamily="34" charset="0"/>
              </a:defRPr>
            </a:lvl1pPr>
          </a:lstStyle>
          <a:p>
            <a:pPr lvl="0"/>
            <a:r>
              <a:rPr lang="en-GB"/>
              <a:t>Click to add sub-heading</a:t>
            </a:r>
          </a:p>
        </p:txBody>
      </p:sp>
    </p:spTree>
    <p:extLst>
      <p:ext uri="{BB962C8B-B14F-4D97-AF65-F5344CB8AC3E}">
        <p14:creationId xmlns:p14="http://schemas.microsoft.com/office/powerpoint/2010/main" val="37010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8700" y="5687368"/>
            <a:ext cx="8655943" cy="1172268"/>
          </a:xfrm>
          <a:prstGeom prst="rect">
            <a:avLst/>
          </a:prstGeom>
        </p:spPr>
      </p:pic>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93576" y="246004"/>
            <a:ext cx="1214845" cy="489523"/>
          </a:xfrm>
          <a:prstGeom prst="rect">
            <a:avLst/>
          </a:prstGeom>
        </p:spPr>
      </p:pic>
    </p:spTree>
    <p:extLst>
      <p:ext uri="{BB962C8B-B14F-4D97-AF65-F5344CB8AC3E}">
        <p14:creationId xmlns:p14="http://schemas.microsoft.com/office/powerpoint/2010/main" val="11205877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666483"/>
      </p:ext>
    </p:extLst>
  </p:cSld>
  <p:clrMap bg1="lt1" tx1="dk1" bg2="lt2" tx2="dk2" accent1="accent1" accent2="accent2" accent3="accent3" accent4="accent4" accent5="accent5" accent6="accent6" hlink="hlink" folHlink="folHlink"/>
  <p:sldLayoutIdLst>
    <p:sldLayoutId id="2147483661" r:id="rId1"/>
    <p:sldLayoutId id="2147483668" r:id="rId2"/>
    <p:sldLayoutId id="2147483669" r:id="rId3"/>
    <p:sldLayoutId id="2147483670" r:id="rId4"/>
    <p:sldLayoutId id="214748366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ettingitrightfirsttime.co.uk/wp-content/uploads/2022/07/Mental-Health-Sept21i.pdf" TargetMode="External"/><Relationship Id="rId2" Type="http://schemas.openxmlformats.org/officeDocument/2006/relationships/hyperlink" Target="mailto:ian.davidson11@nhs.net" TargetMode="External"/><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hyperlink" Target="https://gettingitrightfirsttime.co.uk/medical_specialties/mental-health-adult-crisis-and-acute-care/"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712" y="1694504"/>
            <a:ext cx="8041481" cy="1734496"/>
          </a:xfrm>
        </p:spPr>
        <p:txBody>
          <a:bodyPr/>
          <a:lstStyle/>
          <a:p>
            <a:r>
              <a:rPr lang="en-GB" sz="1800" dirty="0">
                <a:solidFill>
                  <a:srgbClr val="005EB8"/>
                </a:solidFill>
              </a:rPr>
              <a:t>Getting It Right First Time (GIRFT)</a:t>
            </a:r>
            <a:br>
              <a:rPr lang="en-GB" sz="1800" dirty="0">
                <a:solidFill>
                  <a:srgbClr val="005EB8"/>
                </a:solidFill>
              </a:rPr>
            </a:br>
            <a:r>
              <a:rPr lang="en-GB" sz="1800" dirty="0">
                <a:solidFill>
                  <a:srgbClr val="005EB8"/>
                </a:solidFill>
              </a:rPr>
              <a:t>Mental Health – Adult Crisis &amp; Acute Care</a:t>
            </a:r>
            <a:br>
              <a:rPr lang="en-GB" sz="1800" dirty="0">
                <a:solidFill>
                  <a:srgbClr val="005EB8"/>
                </a:solidFill>
              </a:rPr>
            </a:br>
            <a:br>
              <a:rPr lang="en-GB" sz="1800" dirty="0">
                <a:solidFill>
                  <a:srgbClr val="005EB8"/>
                </a:solidFill>
              </a:rPr>
            </a:br>
            <a:r>
              <a:rPr lang="en-GB" sz="1800" dirty="0">
                <a:solidFill>
                  <a:srgbClr val="005EB8"/>
                </a:solidFill>
              </a:rPr>
              <a:t>10 High impact changes for acute adult/older adult inpatient admissions: Lessons from the first two years</a:t>
            </a:r>
            <a:br>
              <a:rPr lang="en-GB" sz="1800" dirty="0">
                <a:solidFill>
                  <a:srgbClr val="005EB8"/>
                </a:solidFill>
              </a:rPr>
            </a:br>
            <a:r>
              <a:rPr lang="en-GB" sz="1800" dirty="0">
                <a:solidFill>
                  <a:srgbClr val="005EB8"/>
                </a:solidFill>
              </a:rPr>
              <a:t>February 2025</a:t>
            </a:r>
            <a:br>
              <a:rPr lang="en-GB" sz="2600" dirty="0">
                <a:solidFill>
                  <a:srgbClr val="005EB8"/>
                </a:solidFill>
              </a:rPr>
            </a:br>
            <a:r>
              <a:rPr lang="en-GB" sz="2600" dirty="0">
                <a:solidFill>
                  <a:srgbClr val="005EB8"/>
                </a:solidFill>
              </a:rPr>
              <a:t>  </a:t>
            </a:r>
            <a:endParaRPr lang="en-US" sz="2600" dirty="0">
              <a:solidFill>
                <a:srgbClr val="005EB8"/>
              </a:solidFill>
            </a:endParaRPr>
          </a:p>
        </p:txBody>
      </p:sp>
      <p:pic>
        <p:nvPicPr>
          <p:cNvPr id="7" name="Picture 6">
            <a:extLst>
              <a:ext uri="{FF2B5EF4-FFF2-40B4-BE49-F238E27FC236}">
                <a16:creationId xmlns:a16="http://schemas.microsoft.com/office/drawing/2014/main" id="{0A232957-2229-4158-9A1C-C7CC6F91E346}"/>
              </a:ext>
            </a:extLst>
          </p:cNvPr>
          <p:cNvPicPr>
            <a:picLocks noChangeAspect="1"/>
          </p:cNvPicPr>
          <p:nvPr/>
        </p:nvPicPr>
        <p:blipFill>
          <a:blip r:embed="rId2"/>
          <a:stretch>
            <a:fillRect/>
          </a:stretch>
        </p:blipFill>
        <p:spPr>
          <a:xfrm>
            <a:off x="571712" y="3293164"/>
            <a:ext cx="8083997" cy="2926659"/>
          </a:xfrm>
          <a:prstGeom prst="rect">
            <a:avLst/>
          </a:prstGeom>
        </p:spPr>
      </p:pic>
    </p:spTree>
    <p:extLst>
      <p:ext uri="{BB962C8B-B14F-4D97-AF65-F5344CB8AC3E}">
        <p14:creationId xmlns:p14="http://schemas.microsoft.com/office/powerpoint/2010/main" val="1712520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1CDDF5-F19B-46C8-938B-3ED0A56469D1}"/>
              </a:ext>
            </a:extLst>
          </p:cNvPr>
          <p:cNvSpPr txBox="1"/>
          <p:nvPr/>
        </p:nvSpPr>
        <p:spPr>
          <a:xfrm>
            <a:off x="392906" y="411116"/>
            <a:ext cx="6477000" cy="1231106"/>
          </a:xfrm>
          <a:prstGeom prst="rect">
            <a:avLst/>
          </a:prstGeom>
          <a:noFill/>
        </p:spPr>
        <p:txBody>
          <a:bodyPr wrap="square">
            <a:spAutoFit/>
          </a:bodyPr>
          <a:lstStyle/>
          <a:p>
            <a:r>
              <a:rPr lang="en-GB" sz="2800" dirty="0">
                <a:solidFill>
                  <a:srgbClr val="0070C0"/>
                </a:solidFill>
                <a:latin typeface="Arial" panose="020B0604020202020204" pitchFamily="34" charset="0"/>
                <a:cs typeface="Arial" panose="020B0604020202020204" pitchFamily="34" charset="0"/>
              </a:rPr>
              <a:t>Mental Health Adult Crisis &amp; Acute Care</a:t>
            </a:r>
          </a:p>
          <a:p>
            <a:r>
              <a:rPr lang="en-GB" sz="2800" dirty="0">
                <a:solidFill>
                  <a:srgbClr val="0070C0"/>
                </a:solidFill>
                <a:latin typeface="Arial" panose="020B0604020202020204" pitchFamily="34" charset="0"/>
                <a:cs typeface="Arial" panose="020B0604020202020204" pitchFamily="34" charset="0"/>
              </a:rPr>
              <a:t>GIRFT National Specialty Report</a:t>
            </a:r>
          </a:p>
          <a:p>
            <a:endParaRPr lang="en-GB" dirty="0"/>
          </a:p>
        </p:txBody>
      </p:sp>
      <p:sp>
        <p:nvSpPr>
          <p:cNvPr id="5" name="TextBox 4">
            <a:extLst>
              <a:ext uri="{FF2B5EF4-FFF2-40B4-BE49-F238E27FC236}">
                <a16:creationId xmlns:a16="http://schemas.microsoft.com/office/drawing/2014/main" id="{5DE76805-FEB0-46C4-8855-DD69B4C0EC4F}"/>
              </a:ext>
            </a:extLst>
          </p:cNvPr>
          <p:cNvSpPr txBox="1"/>
          <p:nvPr/>
        </p:nvSpPr>
        <p:spPr>
          <a:xfrm>
            <a:off x="392906" y="1566022"/>
            <a:ext cx="5457825" cy="4601773"/>
          </a:xfrm>
          <a:prstGeom prst="rect">
            <a:avLst/>
          </a:prstGeom>
          <a:noFill/>
        </p:spPr>
        <p:txBody>
          <a:bodyPr wrap="square">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Written by Dr Ian Davidson,</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Consultant general adult psychiatrist and GIRFT national clinical lead for Mental Health Adult Crisis &amp; Acute Care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Email: </a:t>
            </a:r>
            <a:r>
              <a:rPr lang="en-GB" sz="16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ian.davidson11@nhs.net</a:t>
            </a:r>
            <a:r>
              <a:rPr lang="en-GB" sz="160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Workstream commenced 2019. Provider level deep dives completed with NHS trusts.</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National specialty report published September 2021 and available at: </a:t>
            </a:r>
            <a:r>
              <a:rPr lang="en-GB" sz="1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https://www.gettingitrightfirsttime.co.uk/wp-content/uploads/2022/07/Mental-Health-Sept21i.pdf</a:t>
            </a:r>
            <a:r>
              <a:rPr lang="en-GB" sz="1600" dirty="0">
                <a:latin typeface="Arial" panose="020B0604020202020204" pitchFamily="34" charset="0"/>
                <a:cs typeface="Arial" panose="020B0604020202020204" pitchFamily="34" charset="0"/>
              </a:rPr>
              <a:t> </a:t>
            </a:r>
            <a:br>
              <a:rPr lang="en-GB" sz="1600" dirty="0">
                <a:latin typeface="Arial" panose="020B0604020202020204" pitchFamily="34" charset="0"/>
                <a:cs typeface="Arial" panose="020B0604020202020204" pitchFamily="34" charset="0"/>
              </a:rPr>
            </a:b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Useful resources can be found on our webpage at </a:t>
            </a:r>
            <a:r>
              <a:rPr lang="en-GB" sz="160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Mental Health - Adult Crisis and Acute Care - Getting It Right First Time – GIRFT</a:t>
            </a:r>
            <a:r>
              <a:rPr lang="en-GB" sz="1600" dirty="0">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endParaRPr lang="en-GB" sz="1600" dirty="0">
              <a:solidFill>
                <a:schemeClr val="accent5">
                  <a:lumMod val="75000"/>
                </a:schemeClr>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4EA1A518-5A25-45C4-B1EC-5F1A64AB0A89}"/>
              </a:ext>
            </a:extLst>
          </p:cNvPr>
          <p:cNvPicPr>
            <a:picLocks noChangeAspect="1"/>
          </p:cNvPicPr>
          <p:nvPr/>
        </p:nvPicPr>
        <p:blipFill>
          <a:blip r:embed="rId5"/>
          <a:stretch>
            <a:fillRect/>
          </a:stretch>
        </p:blipFill>
        <p:spPr>
          <a:xfrm>
            <a:off x="5907881" y="1644790"/>
            <a:ext cx="2843213" cy="40567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2687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11F20432-0480-490F-90D0-A8E791D76AF2}"/>
              </a:ext>
            </a:extLst>
          </p:cNvPr>
          <p:cNvSpPr txBox="1">
            <a:spLocks/>
          </p:cNvSpPr>
          <p:nvPr/>
        </p:nvSpPr>
        <p:spPr>
          <a:xfrm>
            <a:off x="492914" y="467948"/>
            <a:ext cx="8157567" cy="102888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a:solidFill>
                  <a:srgbClr val="0070C0"/>
                </a:solidFill>
                <a:latin typeface="Arial" panose="020B0604020202020204" pitchFamily="34" charset="0"/>
                <a:cs typeface="Arial" panose="020B0604020202020204" pitchFamily="34" charset="0"/>
              </a:rPr>
              <a:t>Key messages </a:t>
            </a:r>
          </a:p>
        </p:txBody>
      </p:sp>
      <p:sp>
        <p:nvSpPr>
          <p:cNvPr id="18" name="Text Placeholder 2">
            <a:extLst>
              <a:ext uri="{FF2B5EF4-FFF2-40B4-BE49-F238E27FC236}">
                <a16:creationId xmlns:a16="http://schemas.microsoft.com/office/drawing/2014/main" id="{11CCABC0-26D6-4C10-9037-969E8B5FA5FF}"/>
              </a:ext>
            </a:extLst>
          </p:cNvPr>
          <p:cNvSpPr txBox="1">
            <a:spLocks/>
          </p:cNvSpPr>
          <p:nvPr/>
        </p:nvSpPr>
        <p:spPr>
          <a:xfrm>
            <a:off x="492309" y="1338926"/>
            <a:ext cx="7704161" cy="418014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pPr>
            <a:r>
              <a:rPr lang="en-GB" sz="1800" dirty="0">
                <a:latin typeface="Arial" panose="020B0604020202020204" pitchFamily="34" charset="0"/>
                <a:cs typeface="Arial" panose="020B0604020202020204" pitchFamily="34" charset="0"/>
              </a:rPr>
              <a:t>1. Trusts need to be routinely analysing and reporting outcome data </a:t>
            </a:r>
          </a:p>
          <a:p>
            <a:pPr marL="0" indent="0" algn="just">
              <a:lnSpc>
                <a:spcPct val="100000"/>
              </a:lnSpc>
              <a:buFont typeface="Arial" panose="020B0604020202020204" pitchFamily="34" charset="0"/>
              <a:buNone/>
            </a:pPr>
            <a:r>
              <a:rPr lang="en-GB" sz="1800" dirty="0">
                <a:latin typeface="Arial" panose="020B0604020202020204" pitchFamily="34" charset="0"/>
                <a:cs typeface="Arial" panose="020B0604020202020204" pitchFamily="34" charset="0"/>
              </a:rPr>
              <a:t>2. Trusts need to ‘get it right first time’ by ensuring equitable access to timely and effective core mental health community care and treatment </a:t>
            </a:r>
            <a:r>
              <a:rPr lang="en-GB" sz="1800" b="1" i="1" dirty="0">
                <a:latin typeface="Arial" panose="020B0604020202020204" pitchFamily="34" charset="0"/>
                <a:cs typeface="Arial" panose="020B0604020202020204" pitchFamily="34" charset="0"/>
              </a:rPr>
              <a:t>before</a:t>
            </a:r>
            <a:r>
              <a:rPr lang="en-GB" sz="1800" b="1"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people reach emergency need level </a:t>
            </a:r>
          </a:p>
          <a:p>
            <a:pPr marL="0" indent="0" algn="just">
              <a:lnSpc>
                <a:spcPct val="100000"/>
              </a:lnSpc>
              <a:buFont typeface="Arial" panose="020B0604020202020204" pitchFamily="34" charset="0"/>
              <a:buNone/>
            </a:pPr>
            <a:r>
              <a:rPr lang="en-GB" sz="1800" dirty="0">
                <a:latin typeface="Arial" panose="020B0604020202020204" pitchFamily="34" charset="0"/>
                <a:cs typeface="Arial" panose="020B0604020202020204" pitchFamily="34" charset="0"/>
              </a:rPr>
              <a:t>3. Trusts need to routinely use proven flow tools, in both community and inpatients, to maximise effective use of capacity; creating </a:t>
            </a:r>
            <a:r>
              <a:rPr lang="en-GB" sz="1800" b="1" dirty="0">
                <a:latin typeface="Arial" panose="020B0604020202020204" pitchFamily="34" charset="0"/>
                <a:cs typeface="Arial" panose="020B0604020202020204" pitchFamily="34" charset="0"/>
              </a:rPr>
              <a:t>‘easy in, easy out’</a:t>
            </a:r>
            <a:r>
              <a:rPr lang="en-GB" sz="1800" dirty="0">
                <a:solidFill>
                  <a:schemeClr val="accent1">
                    <a:lumMod val="75000"/>
                  </a:schemeClr>
                </a:solidFill>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services to prevent people getting stranded in the wrong part of the pathway</a:t>
            </a:r>
          </a:p>
          <a:p>
            <a:pPr marL="0" indent="0" algn="just">
              <a:lnSpc>
                <a:spcPct val="100000"/>
              </a:lnSpc>
              <a:buFont typeface="Arial" panose="020B0604020202020204" pitchFamily="34" charset="0"/>
              <a:buNone/>
            </a:pPr>
            <a:r>
              <a:rPr lang="en-GB" sz="1800" dirty="0">
                <a:latin typeface="Arial" panose="020B0604020202020204" pitchFamily="34" charset="0"/>
                <a:cs typeface="Arial" panose="020B0604020202020204" pitchFamily="34" charset="0"/>
              </a:rPr>
              <a:t>4. No one should ever have to be in crisis to be heard</a:t>
            </a:r>
          </a:p>
          <a:p>
            <a:pPr marL="0" indent="0">
              <a:buFont typeface="Arial" panose="020B0604020202020204" pitchFamily="34" charset="0"/>
              <a:buNone/>
            </a:pPr>
            <a:endParaRPr lang="en-GB" sz="2000" dirty="0"/>
          </a:p>
          <a:p>
            <a:pPr marL="0" indent="0">
              <a:buFont typeface="Arial" panose="020B0604020202020204" pitchFamily="34" charset="0"/>
              <a:buNone/>
            </a:pPr>
            <a:endParaRPr lang="en-GB" sz="2000" dirty="0"/>
          </a:p>
        </p:txBody>
      </p:sp>
      <p:sp>
        <p:nvSpPr>
          <p:cNvPr id="19" name="Slide Number Placeholder 3">
            <a:extLst>
              <a:ext uri="{FF2B5EF4-FFF2-40B4-BE49-F238E27FC236}">
                <a16:creationId xmlns:a16="http://schemas.microsoft.com/office/drawing/2014/main" id="{5CBE0B11-1870-4529-B29B-9ED6825B8EFC}"/>
              </a:ext>
            </a:extLst>
          </p:cNvPr>
          <p:cNvSpPr txBox="1">
            <a:spLocks/>
          </p:cNvSpPr>
          <p:nvPr/>
        </p:nvSpPr>
        <p:spPr>
          <a:xfrm>
            <a:off x="6655756" y="6273502"/>
            <a:ext cx="20574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3948510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B6398-130E-345B-5B3B-AE5E87C90190}"/>
              </a:ext>
            </a:extLst>
          </p:cNvPr>
          <p:cNvSpPr>
            <a:spLocks noGrp="1"/>
          </p:cNvSpPr>
          <p:nvPr>
            <p:ph type="title"/>
          </p:nvPr>
        </p:nvSpPr>
        <p:spPr>
          <a:xfrm>
            <a:off x="436317" y="401652"/>
            <a:ext cx="7329457" cy="645269"/>
          </a:xfrm>
        </p:spPr>
        <p:txBody>
          <a:bodyPr/>
          <a:lstStyle/>
          <a:p>
            <a:r>
              <a:rPr lang="en-GB" sz="2800" dirty="0">
                <a:solidFill>
                  <a:srgbClr val="005EB8"/>
                </a:solidFill>
              </a:rPr>
              <a:t>Serious Mental Illness (SMI)</a:t>
            </a:r>
            <a:br>
              <a:rPr lang="en-GB" sz="2800" dirty="0">
                <a:solidFill>
                  <a:srgbClr val="005EB8"/>
                </a:solidFill>
              </a:rPr>
            </a:br>
            <a:r>
              <a:rPr lang="en-GB" sz="2800" dirty="0">
                <a:solidFill>
                  <a:srgbClr val="005EB8"/>
                </a:solidFill>
              </a:rPr>
              <a:t>as defined in the Long Term Plan (LTP)</a:t>
            </a:r>
          </a:p>
        </p:txBody>
      </p:sp>
      <p:sp>
        <p:nvSpPr>
          <p:cNvPr id="3" name="Text Placeholder 2">
            <a:extLst>
              <a:ext uri="{FF2B5EF4-FFF2-40B4-BE49-F238E27FC236}">
                <a16:creationId xmlns:a16="http://schemas.microsoft.com/office/drawing/2014/main" id="{BA8EC296-27A5-9E74-2B90-A16B9A1CFA68}"/>
              </a:ext>
            </a:extLst>
          </p:cNvPr>
          <p:cNvSpPr>
            <a:spLocks noGrp="1"/>
          </p:cNvSpPr>
          <p:nvPr>
            <p:ph type="body" sz="quarter" idx="10"/>
          </p:nvPr>
        </p:nvSpPr>
        <p:spPr>
          <a:xfrm>
            <a:off x="436317" y="1549805"/>
            <a:ext cx="8158172" cy="4290653"/>
          </a:xfrm>
        </p:spPr>
        <p:txBody>
          <a:bodyPr>
            <a:normAutofit/>
          </a:bodyPr>
          <a:lstStyle/>
          <a:p>
            <a:r>
              <a:rPr lang="en-GB" sz="1800" dirty="0"/>
              <a:t>A group of relapsing/remitting conditions</a:t>
            </a:r>
          </a:p>
          <a:p>
            <a:r>
              <a:rPr lang="en-GB" sz="1800" dirty="0"/>
              <a:t>Significantly life changing and potentially life shortening without timely access to effective care and treatment</a:t>
            </a:r>
          </a:p>
          <a:p>
            <a:r>
              <a:rPr lang="en-GB" sz="1800" dirty="0"/>
              <a:t>They are therefore both longitudinal and episodic in nature and failure to recognise this increases the likelihood of more harms and worse outcomes</a:t>
            </a:r>
          </a:p>
          <a:p>
            <a:r>
              <a:rPr lang="en-GB" sz="1800" dirty="0"/>
              <a:t>Recovery is to remission not “cure” – it is the person leading their best life with whatever ongoing care and treatment is required to help them do that</a:t>
            </a:r>
          </a:p>
          <a:p>
            <a:r>
              <a:rPr lang="en-GB" sz="1800" dirty="0"/>
              <a:t>Each relapse is in itself traumatic for the person and those who care about them, and the longer it persists, the worse the trauma and the more reduced the chance of getting back to their previous best level of life</a:t>
            </a:r>
          </a:p>
          <a:p>
            <a:endParaRPr lang="en-GB" dirty="0"/>
          </a:p>
        </p:txBody>
      </p:sp>
    </p:spTree>
    <p:extLst>
      <p:ext uri="{BB962C8B-B14F-4D97-AF65-F5344CB8AC3E}">
        <p14:creationId xmlns:p14="http://schemas.microsoft.com/office/powerpoint/2010/main" val="3961767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CFA2A-6CFD-DC3A-5861-7F9243011953}"/>
              </a:ext>
            </a:extLst>
          </p:cNvPr>
          <p:cNvSpPr>
            <a:spLocks noGrp="1"/>
          </p:cNvSpPr>
          <p:nvPr>
            <p:ph type="title"/>
          </p:nvPr>
        </p:nvSpPr>
        <p:spPr>
          <a:xfrm>
            <a:off x="492914" y="388400"/>
            <a:ext cx="8157567" cy="1028883"/>
          </a:xfrm>
        </p:spPr>
        <p:txBody>
          <a:bodyPr/>
          <a:lstStyle/>
          <a:p>
            <a:r>
              <a:rPr lang="en-GB" sz="2800" dirty="0">
                <a:solidFill>
                  <a:srgbClr val="0070C0"/>
                </a:solidFill>
              </a:rPr>
              <a:t>Unwarranted, Avoidable Harm</a:t>
            </a:r>
          </a:p>
        </p:txBody>
      </p:sp>
      <p:sp>
        <p:nvSpPr>
          <p:cNvPr id="3" name="Text Placeholder 2">
            <a:extLst>
              <a:ext uri="{FF2B5EF4-FFF2-40B4-BE49-F238E27FC236}">
                <a16:creationId xmlns:a16="http://schemas.microsoft.com/office/drawing/2014/main" id="{5BE0D94A-A8AC-0414-A52C-BC6EC7C06640}"/>
              </a:ext>
            </a:extLst>
          </p:cNvPr>
          <p:cNvSpPr>
            <a:spLocks noGrp="1"/>
          </p:cNvSpPr>
          <p:nvPr>
            <p:ph type="body" sz="quarter" idx="10"/>
          </p:nvPr>
        </p:nvSpPr>
        <p:spPr>
          <a:xfrm>
            <a:off x="406775" y="1165492"/>
            <a:ext cx="8158172" cy="4877499"/>
          </a:xfrm>
        </p:spPr>
        <p:txBody>
          <a:bodyPr>
            <a:normAutofit fontScale="92500" lnSpcReduction="10000"/>
          </a:bodyPr>
          <a:lstStyle/>
          <a:p>
            <a:pPr>
              <a:lnSpc>
                <a:spcPct val="120000"/>
              </a:lnSpc>
            </a:pPr>
            <a:r>
              <a:rPr lang="en-GB" sz="1900" dirty="0"/>
              <a:t>All interventions (physical, psychological, pharmacological, social), including doing nothing, will cause harm to some as well as any potential benefits. There is no such thing as a “safe” or “harm-free” option</a:t>
            </a:r>
          </a:p>
          <a:p>
            <a:pPr>
              <a:lnSpc>
                <a:spcPct val="120000"/>
              </a:lnSpc>
            </a:pPr>
            <a:r>
              <a:rPr lang="en-GB" sz="1900" dirty="0"/>
              <a:t>No intervention changes what has already happened in a person’s life, but the intervention can help them to have better mental health in the future</a:t>
            </a:r>
          </a:p>
          <a:p>
            <a:pPr>
              <a:lnSpc>
                <a:spcPct val="120000"/>
              </a:lnSpc>
            </a:pPr>
            <a:r>
              <a:rPr lang="en-GB" sz="1900" dirty="0"/>
              <a:t>Increased likelihood of unwarranted, avoidable harm (for that person and the community) in SMI (Serious Mental Illness as defined in the LTP) if:</a:t>
            </a:r>
          </a:p>
          <a:p>
            <a:pPr lvl="1">
              <a:lnSpc>
                <a:spcPct val="120000"/>
              </a:lnSpc>
            </a:pPr>
            <a:r>
              <a:rPr lang="en-GB" sz="1900" dirty="0"/>
              <a:t>Lack of timely effective care and treatment, including poor access to services</a:t>
            </a:r>
          </a:p>
          <a:p>
            <a:pPr lvl="1">
              <a:lnSpc>
                <a:spcPct val="120000"/>
              </a:lnSpc>
            </a:pPr>
            <a:r>
              <a:rPr lang="en-GB" sz="1900" dirty="0"/>
              <a:t>Poor coordination of care and treatment</a:t>
            </a:r>
          </a:p>
          <a:p>
            <a:pPr lvl="1">
              <a:lnSpc>
                <a:spcPct val="120000"/>
              </a:lnSpc>
            </a:pPr>
            <a:r>
              <a:rPr lang="en-GB" sz="1900" dirty="0"/>
              <a:t>Poor continuity of care and treatment</a:t>
            </a:r>
          </a:p>
          <a:p>
            <a:pPr lvl="1">
              <a:lnSpc>
                <a:spcPct val="120000"/>
              </a:lnSpc>
            </a:pPr>
            <a:r>
              <a:rPr lang="en-GB" sz="1900" dirty="0"/>
              <a:t>Prolonged restrictive practice, including long inpatient stay</a:t>
            </a:r>
          </a:p>
          <a:p>
            <a:pPr lvl="1">
              <a:lnSpc>
                <a:spcPct val="120000"/>
              </a:lnSpc>
            </a:pPr>
            <a:r>
              <a:rPr lang="en-GB" sz="1900" dirty="0"/>
              <a:t>Failure to change care and treatment plan when it is not working, within a reasonable timeframe</a:t>
            </a:r>
          </a:p>
          <a:p>
            <a:endParaRPr lang="en-GB" dirty="0"/>
          </a:p>
        </p:txBody>
      </p:sp>
    </p:spTree>
    <p:extLst>
      <p:ext uri="{BB962C8B-B14F-4D97-AF65-F5344CB8AC3E}">
        <p14:creationId xmlns:p14="http://schemas.microsoft.com/office/powerpoint/2010/main" val="3690688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402C6-F61E-0738-A0FE-88EABF14312F}"/>
              </a:ext>
            </a:extLst>
          </p:cNvPr>
          <p:cNvSpPr>
            <a:spLocks noGrp="1"/>
          </p:cNvSpPr>
          <p:nvPr>
            <p:ph type="title"/>
          </p:nvPr>
        </p:nvSpPr>
        <p:spPr>
          <a:xfrm>
            <a:off x="493216" y="375148"/>
            <a:ext cx="8157567" cy="1028883"/>
          </a:xfrm>
        </p:spPr>
        <p:txBody>
          <a:bodyPr/>
          <a:lstStyle/>
          <a:p>
            <a:r>
              <a:rPr lang="en-GB" sz="2800" dirty="0">
                <a:solidFill>
                  <a:srgbClr val="0070C0"/>
                </a:solidFill>
              </a:rPr>
              <a:t>The national aims </a:t>
            </a:r>
            <a:br>
              <a:rPr lang="en-GB" sz="2800" dirty="0">
                <a:solidFill>
                  <a:srgbClr val="0070C0"/>
                </a:solidFill>
              </a:rPr>
            </a:br>
            <a:r>
              <a:rPr lang="en-GB" sz="2800" dirty="0">
                <a:solidFill>
                  <a:srgbClr val="0070C0"/>
                </a:solidFill>
              </a:rPr>
              <a:t>have not changed since 2017…</a:t>
            </a:r>
          </a:p>
        </p:txBody>
      </p:sp>
      <p:sp>
        <p:nvSpPr>
          <p:cNvPr id="3" name="Text Placeholder 2">
            <a:extLst>
              <a:ext uri="{FF2B5EF4-FFF2-40B4-BE49-F238E27FC236}">
                <a16:creationId xmlns:a16="http://schemas.microsoft.com/office/drawing/2014/main" id="{F68C32DA-2E19-2F70-C79E-787EC8E402F4}"/>
              </a:ext>
            </a:extLst>
          </p:cNvPr>
          <p:cNvSpPr>
            <a:spLocks noGrp="1"/>
          </p:cNvSpPr>
          <p:nvPr>
            <p:ph type="body" sz="quarter" idx="10"/>
          </p:nvPr>
        </p:nvSpPr>
        <p:spPr>
          <a:xfrm>
            <a:off x="416438" y="1563057"/>
            <a:ext cx="8158172" cy="4290653"/>
          </a:xfrm>
        </p:spPr>
        <p:txBody>
          <a:bodyPr>
            <a:normAutofit/>
          </a:bodyPr>
          <a:lstStyle/>
          <a:p>
            <a:r>
              <a:rPr lang="en-GB" sz="1800" dirty="0"/>
              <a:t>Everyone for whom an inpatient mental health bed is essential should be in the best bed available for their needs that day</a:t>
            </a:r>
          </a:p>
          <a:p>
            <a:r>
              <a:rPr lang="en-GB" sz="1800" dirty="0"/>
              <a:t>No one should be in a mental health inpatient bed for one day longer than is essential for their needs</a:t>
            </a:r>
          </a:p>
          <a:p>
            <a:r>
              <a:rPr lang="en-GB" sz="1800" dirty="0"/>
              <a:t>There should be zero inappropriate out of area mental health bed usage, as everyone for whom an inpatient mental health bed is essential is able to be admitted to a local bed that day (which also means no UEC or community waits going beyond 12 hours)</a:t>
            </a:r>
          </a:p>
        </p:txBody>
      </p:sp>
    </p:spTree>
    <p:extLst>
      <p:ext uri="{BB962C8B-B14F-4D97-AF65-F5344CB8AC3E}">
        <p14:creationId xmlns:p14="http://schemas.microsoft.com/office/powerpoint/2010/main" val="2364285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C2FC8-FAB7-F77F-C159-A8123A2E633F}"/>
              </a:ext>
            </a:extLst>
          </p:cNvPr>
          <p:cNvSpPr>
            <a:spLocks noGrp="1"/>
          </p:cNvSpPr>
          <p:nvPr>
            <p:ph type="title"/>
          </p:nvPr>
        </p:nvSpPr>
        <p:spPr>
          <a:xfrm>
            <a:off x="403186" y="408279"/>
            <a:ext cx="8157567" cy="1028883"/>
          </a:xfrm>
        </p:spPr>
        <p:txBody>
          <a:bodyPr/>
          <a:lstStyle/>
          <a:p>
            <a:r>
              <a:rPr lang="en-GB" sz="2800" dirty="0">
                <a:solidFill>
                  <a:srgbClr val="0070C0"/>
                </a:solidFill>
              </a:rPr>
              <a:t>So, what do the Ten High Impact Changes </a:t>
            </a:r>
            <a:br>
              <a:rPr lang="en-GB" sz="2800" dirty="0">
                <a:solidFill>
                  <a:srgbClr val="0070C0"/>
                </a:solidFill>
              </a:rPr>
            </a:br>
            <a:r>
              <a:rPr lang="en-GB" sz="2800" dirty="0">
                <a:solidFill>
                  <a:srgbClr val="0070C0"/>
                </a:solidFill>
              </a:rPr>
              <a:t>have to do with it?</a:t>
            </a:r>
          </a:p>
        </p:txBody>
      </p:sp>
      <p:sp>
        <p:nvSpPr>
          <p:cNvPr id="3" name="Text Placeholder 2">
            <a:extLst>
              <a:ext uri="{FF2B5EF4-FFF2-40B4-BE49-F238E27FC236}">
                <a16:creationId xmlns:a16="http://schemas.microsoft.com/office/drawing/2014/main" id="{2972884C-811A-15CC-7404-689264DBEC05}"/>
              </a:ext>
            </a:extLst>
          </p:cNvPr>
          <p:cNvSpPr>
            <a:spLocks noGrp="1"/>
          </p:cNvSpPr>
          <p:nvPr>
            <p:ph type="body" sz="quarter" idx="10"/>
          </p:nvPr>
        </p:nvSpPr>
        <p:spPr>
          <a:xfrm>
            <a:off x="402581" y="1523301"/>
            <a:ext cx="8158172" cy="4290653"/>
          </a:xfrm>
        </p:spPr>
        <p:txBody>
          <a:bodyPr>
            <a:normAutofit/>
          </a:bodyPr>
          <a:lstStyle/>
          <a:p>
            <a:r>
              <a:rPr lang="en-GB" sz="1800" dirty="0"/>
              <a:t>Whilst it is true that the better community mental health services are, the fewer occupied bed days in hospital will be needed, the current reality is that a lot of bed days are being occupied and lengths of stay are overall rising</a:t>
            </a:r>
          </a:p>
          <a:p>
            <a:r>
              <a:rPr lang="en-GB" sz="1800" dirty="0"/>
              <a:t>That these are people for whom current community services are inadequate to meet their needs at that specific time, demonstrated by the numbers waiting for beds in the community, in UEC, and in out of area beds every day across the country</a:t>
            </a:r>
          </a:p>
          <a:p>
            <a:r>
              <a:rPr lang="en-GB" sz="1800" dirty="0"/>
              <a:t>Part of the solution to this is improving community mental health services and this is part of the ongoing community mental health reform programme</a:t>
            </a:r>
          </a:p>
          <a:p>
            <a:r>
              <a:rPr lang="en-GB" sz="1800" dirty="0"/>
              <a:t>This is neither sufficient on its own, or timely enough in impact, to reach the position where everyone needing a mental health inpatient bed can get access to a local mental health inpatient bed that day in the foreseeable future if lengths of stay keep rising</a:t>
            </a:r>
          </a:p>
          <a:p>
            <a:r>
              <a:rPr lang="en-GB" sz="1800" dirty="0"/>
              <a:t>It is therefore essential that mental health inpatient beds are used effectively</a:t>
            </a:r>
          </a:p>
        </p:txBody>
      </p:sp>
    </p:spTree>
    <p:extLst>
      <p:ext uri="{BB962C8B-B14F-4D97-AF65-F5344CB8AC3E}">
        <p14:creationId xmlns:p14="http://schemas.microsoft.com/office/powerpoint/2010/main" val="1989165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A959B-3E3A-735B-C3C8-8BB7B20DBE65}"/>
              </a:ext>
            </a:extLst>
          </p:cNvPr>
          <p:cNvSpPr>
            <a:spLocks noGrp="1"/>
          </p:cNvSpPr>
          <p:nvPr>
            <p:ph type="title"/>
          </p:nvPr>
        </p:nvSpPr>
        <p:spPr>
          <a:xfrm>
            <a:off x="344379" y="239314"/>
            <a:ext cx="8157567" cy="1028883"/>
          </a:xfrm>
        </p:spPr>
        <p:txBody>
          <a:bodyPr/>
          <a:lstStyle/>
          <a:p>
            <a:r>
              <a:rPr lang="en-GB" sz="2800" dirty="0">
                <a:solidFill>
                  <a:srgbClr val="0070C0"/>
                </a:solidFill>
              </a:rPr>
              <a:t>Therapeutic benefit </a:t>
            </a:r>
          </a:p>
        </p:txBody>
      </p:sp>
      <p:sp>
        <p:nvSpPr>
          <p:cNvPr id="3" name="Text Placeholder 2">
            <a:extLst>
              <a:ext uri="{FF2B5EF4-FFF2-40B4-BE49-F238E27FC236}">
                <a16:creationId xmlns:a16="http://schemas.microsoft.com/office/drawing/2014/main" id="{5673AFDF-5A78-FD00-E280-B12EA63F968B}"/>
              </a:ext>
            </a:extLst>
          </p:cNvPr>
          <p:cNvSpPr>
            <a:spLocks noGrp="1"/>
          </p:cNvSpPr>
          <p:nvPr>
            <p:ph type="body" sz="quarter" idx="10"/>
          </p:nvPr>
        </p:nvSpPr>
        <p:spPr>
          <a:xfrm>
            <a:off x="278119" y="674241"/>
            <a:ext cx="8158172" cy="5266782"/>
          </a:xfrm>
        </p:spPr>
        <p:txBody>
          <a:bodyPr>
            <a:noAutofit/>
          </a:bodyPr>
          <a:lstStyle/>
          <a:p>
            <a:pPr>
              <a:lnSpc>
                <a:spcPct val="100000"/>
              </a:lnSpc>
            </a:pPr>
            <a:r>
              <a:rPr lang="en-GB" sz="1700" dirty="0"/>
              <a:t>Key clinical question: Why this increase,, in this particular way, at this particular time?</a:t>
            </a:r>
          </a:p>
          <a:p>
            <a:pPr>
              <a:lnSpc>
                <a:spcPct val="100000"/>
              </a:lnSpc>
            </a:pPr>
            <a:r>
              <a:rPr lang="en-GB" sz="1700" dirty="0"/>
              <a:t>We are poor at predicting individual risk, and risk stratification tools do not improve this. We cannot honestly promise to keep anyone “safe”. We can try to make things safer by using the best care and treatment interventions</a:t>
            </a:r>
          </a:p>
          <a:p>
            <a:pPr>
              <a:lnSpc>
                <a:spcPct val="100000"/>
              </a:lnSpc>
            </a:pPr>
            <a:r>
              <a:rPr lang="en-GB" sz="1700" dirty="0"/>
              <a:t>Risk alone should not be the driving factor in clinical decision making. It is always a benefit/harm balance</a:t>
            </a:r>
          </a:p>
          <a:p>
            <a:pPr>
              <a:lnSpc>
                <a:spcPct val="100000"/>
              </a:lnSpc>
            </a:pPr>
            <a:r>
              <a:rPr lang="en-GB" sz="1700" dirty="0"/>
              <a:t>It needs to be therapeutic benefit i.e., how can we best help this person back to their best level of mental health by best addressing predisposing, precipitating &amp; perpetuating factors to their first episode/relapse?</a:t>
            </a:r>
          </a:p>
          <a:p>
            <a:pPr>
              <a:lnSpc>
                <a:spcPct val="100000"/>
              </a:lnSpc>
            </a:pPr>
            <a:r>
              <a:rPr lang="en-GB" sz="1700" dirty="0"/>
              <a:t>If we do that, the likelihood is that benefits increase, and harms decrease</a:t>
            </a:r>
          </a:p>
          <a:p>
            <a:pPr>
              <a:lnSpc>
                <a:spcPct val="100000"/>
              </a:lnSpc>
            </a:pPr>
            <a:r>
              <a:rPr lang="en-GB" sz="1700" dirty="0"/>
              <a:t>Admission is not a neutral act. It can bring therapeutic benefits, but it can also bring harms, and the longer the admission the more harms that accrue</a:t>
            </a:r>
          </a:p>
          <a:p>
            <a:pPr>
              <a:lnSpc>
                <a:spcPct val="100000"/>
              </a:lnSpc>
            </a:pPr>
            <a:r>
              <a:rPr lang="en-GB" sz="1700" dirty="0"/>
              <a:t>No intervention (physical, psychological, pharmacological, social) works for everyone: all carry potential harms, all carry potential benefits. All intervention choices (including doing nothing) involve weighing up the likelihood that benefit outweighs harm for that person (and others at risk of harm from them). </a:t>
            </a:r>
          </a:p>
          <a:p>
            <a:endParaRPr lang="en-GB" sz="1800" dirty="0"/>
          </a:p>
        </p:txBody>
      </p:sp>
    </p:spTree>
    <p:extLst>
      <p:ext uri="{BB962C8B-B14F-4D97-AF65-F5344CB8AC3E}">
        <p14:creationId xmlns:p14="http://schemas.microsoft.com/office/powerpoint/2010/main" val="566832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E8C44-A87E-954D-CBA5-CB6FDD793A0F}"/>
              </a:ext>
            </a:extLst>
          </p:cNvPr>
          <p:cNvSpPr>
            <a:spLocks noGrp="1"/>
          </p:cNvSpPr>
          <p:nvPr>
            <p:ph type="title"/>
          </p:nvPr>
        </p:nvSpPr>
        <p:spPr>
          <a:xfrm>
            <a:off x="440132" y="838972"/>
            <a:ext cx="8263736" cy="1028883"/>
          </a:xfrm>
        </p:spPr>
        <p:txBody>
          <a:bodyPr/>
          <a:lstStyle/>
          <a:p>
            <a:r>
              <a:rPr lang="en-GB" sz="1800" dirty="0">
                <a:solidFill>
                  <a:srgbClr val="0070C0"/>
                </a:solidFill>
                <a:cs typeface="Arial" panose="020B0604020202020204" pitchFamily="34" charset="0"/>
              </a:rPr>
              <a:t>1. Identify the purpose of the admission, set an expected date of discharge (estimated discharge date (EDD)) for when this purpose will be achieved, and communicate this with the person, family/carers and any teams involved in the person's care post-discharge, e.g. community mental health team (CMHT) or crisis resolution home treatment team (CRHTT).</a:t>
            </a:r>
            <a:r>
              <a:rPr lang="en-GB" sz="1400" dirty="0">
                <a:solidFill>
                  <a:schemeClr val="accent5">
                    <a:lumMod val="75000"/>
                  </a:schemeClr>
                </a:solidFill>
                <a:cs typeface="Arial" panose="020B0604020202020204" pitchFamily="34" charset="0"/>
              </a:rPr>
              <a:t>​</a:t>
            </a:r>
            <a:br>
              <a:rPr lang="en-GB" sz="1400" dirty="0">
                <a:solidFill>
                  <a:schemeClr val="accent5">
                    <a:lumMod val="75000"/>
                  </a:schemeClr>
                </a:solidFill>
                <a:cs typeface="Arial" panose="020B0604020202020204" pitchFamily="34" charset="0"/>
              </a:rPr>
            </a:br>
            <a:endParaRPr lang="en-GB" sz="1400" dirty="0"/>
          </a:p>
        </p:txBody>
      </p:sp>
      <p:sp>
        <p:nvSpPr>
          <p:cNvPr id="3" name="Text Placeholder 2">
            <a:extLst>
              <a:ext uri="{FF2B5EF4-FFF2-40B4-BE49-F238E27FC236}">
                <a16:creationId xmlns:a16="http://schemas.microsoft.com/office/drawing/2014/main" id="{BCDC9569-2AFC-BCF2-C396-24E54FECB3AB}"/>
              </a:ext>
            </a:extLst>
          </p:cNvPr>
          <p:cNvSpPr>
            <a:spLocks noGrp="1"/>
          </p:cNvSpPr>
          <p:nvPr>
            <p:ph type="body" sz="quarter" idx="10"/>
          </p:nvPr>
        </p:nvSpPr>
        <p:spPr>
          <a:xfrm>
            <a:off x="440132" y="1949910"/>
            <a:ext cx="8343249" cy="4493186"/>
          </a:xfrm>
        </p:spPr>
        <p:txBody>
          <a:bodyPr>
            <a:normAutofit/>
          </a:bodyPr>
          <a:lstStyle/>
          <a:p>
            <a:pPr marL="0" indent="0">
              <a:buNone/>
            </a:pPr>
            <a:endParaRPr lang="en-GB" sz="1800" dirty="0"/>
          </a:p>
          <a:p>
            <a:r>
              <a:rPr lang="en-GB" sz="1800" dirty="0"/>
              <a:t>There’s lots in there, so let’s break it down:</a:t>
            </a:r>
          </a:p>
          <a:p>
            <a:pPr marL="800100" lvl="1" indent="-342900">
              <a:buFont typeface="+mj-lt"/>
              <a:buAutoNum type="arabicPeriod"/>
            </a:pPr>
            <a:r>
              <a:rPr lang="en-GB" sz="1600" dirty="0"/>
              <a:t>Purpose of Admission</a:t>
            </a:r>
          </a:p>
          <a:p>
            <a:pPr marL="800100" lvl="1" indent="-342900">
              <a:buFont typeface="+mj-lt"/>
              <a:buAutoNum type="arabicPeriod"/>
            </a:pPr>
            <a:r>
              <a:rPr lang="en-GB" sz="1600" dirty="0"/>
              <a:t>Estimated Discharge Date</a:t>
            </a:r>
          </a:p>
          <a:p>
            <a:pPr marL="800100" lvl="1" indent="-342900">
              <a:buFont typeface="+mj-lt"/>
              <a:buAutoNum type="arabicPeriod"/>
            </a:pPr>
            <a:r>
              <a:rPr lang="en-GB" sz="1600" dirty="0"/>
              <a:t>Communication with key people</a:t>
            </a:r>
          </a:p>
          <a:p>
            <a:r>
              <a:rPr lang="en-GB" sz="1800" dirty="0"/>
              <a:t>Why is this trio critical?</a:t>
            </a:r>
          </a:p>
          <a:p>
            <a:pPr lvl="1"/>
            <a:r>
              <a:rPr lang="en-GB" sz="1600" dirty="0"/>
              <a:t>Parity of Esteem: if anyone or someone they care about has to be admitted to any hospital, they want to know why, what for, and approximately for how long. So why don’t we tell people admitted to mental health units?</a:t>
            </a:r>
          </a:p>
          <a:p>
            <a:pPr lvl="1"/>
            <a:r>
              <a:rPr lang="en-GB" sz="1600" dirty="0"/>
              <a:t>They help everyone to know what needs to be done to get the person back to the rest of their ongoing care and treatment being in the community</a:t>
            </a:r>
          </a:p>
          <a:p>
            <a:pPr lvl="1"/>
            <a:r>
              <a:rPr lang="en-GB" sz="1600" dirty="0"/>
              <a:t>The data can be aggregated to help identify community gaps leading to admission being essential, and to better deploy inpatient resources to meet the needs of those who are admitted</a:t>
            </a:r>
          </a:p>
          <a:p>
            <a:endParaRPr lang="en-GB" sz="2000" dirty="0"/>
          </a:p>
        </p:txBody>
      </p:sp>
    </p:spTree>
    <p:extLst>
      <p:ext uri="{BB962C8B-B14F-4D97-AF65-F5344CB8AC3E}">
        <p14:creationId xmlns:p14="http://schemas.microsoft.com/office/powerpoint/2010/main" val="2874138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7FB8C-96B3-EA82-B02C-903299C04E6C}"/>
              </a:ext>
            </a:extLst>
          </p:cNvPr>
          <p:cNvSpPr>
            <a:spLocks noGrp="1"/>
          </p:cNvSpPr>
          <p:nvPr>
            <p:ph type="title"/>
          </p:nvPr>
        </p:nvSpPr>
        <p:spPr>
          <a:xfrm>
            <a:off x="350178" y="291065"/>
            <a:ext cx="8157567" cy="1028883"/>
          </a:xfrm>
        </p:spPr>
        <p:txBody>
          <a:bodyPr/>
          <a:lstStyle/>
          <a:p>
            <a:r>
              <a:rPr lang="en-GB" sz="2800" dirty="0">
                <a:solidFill>
                  <a:srgbClr val="0070C0"/>
                </a:solidFill>
              </a:rPr>
              <a:t>Purpose of Admission</a:t>
            </a:r>
          </a:p>
        </p:txBody>
      </p:sp>
      <p:sp>
        <p:nvSpPr>
          <p:cNvPr id="3" name="Text Placeholder 2">
            <a:extLst>
              <a:ext uri="{FF2B5EF4-FFF2-40B4-BE49-F238E27FC236}">
                <a16:creationId xmlns:a16="http://schemas.microsoft.com/office/drawing/2014/main" id="{12C2D901-DB08-3724-317A-4D391A719663}"/>
              </a:ext>
            </a:extLst>
          </p:cNvPr>
          <p:cNvSpPr>
            <a:spLocks noGrp="1"/>
          </p:cNvSpPr>
          <p:nvPr>
            <p:ph type="body" sz="quarter" idx="10"/>
          </p:nvPr>
        </p:nvSpPr>
        <p:spPr>
          <a:xfrm>
            <a:off x="297169" y="805506"/>
            <a:ext cx="8158172" cy="4290653"/>
          </a:xfrm>
        </p:spPr>
        <p:txBody>
          <a:bodyPr>
            <a:noAutofit/>
          </a:bodyPr>
          <a:lstStyle/>
          <a:p>
            <a:r>
              <a:rPr lang="en-GB" sz="1800" dirty="0"/>
              <a:t>Only the Home Treatment Team should be making the decision to suggest an inpatient admission. All other teams should be saying “we are asking the home treatment team for their advice”</a:t>
            </a:r>
          </a:p>
          <a:p>
            <a:r>
              <a:rPr lang="en-GB" sz="1800" dirty="0"/>
              <a:t>The purpose of admission is what is essential for that person, which cannot be delivered in the community at that time by the intensive home treatment team drawing upon all reasonably available community resources, but can be in hospital</a:t>
            </a:r>
          </a:p>
          <a:p>
            <a:r>
              <a:rPr lang="en-GB" sz="1800" dirty="0"/>
              <a:t>It should be based upon therapeutic benefit i.e.; in what way will admission help to improve the persons mental health, taking into account the potential benefits and harms of admission compared to the other alternatives available</a:t>
            </a:r>
          </a:p>
          <a:p>
            <a:r>
              <a:rPr lang="en-GB" sz="1800" dirty="0"/>
              <a:t>At individual level taken together these help identify which part(s) of the care and treatment plan cannot be delivered in the community at present, despite being essential, and hence assist in addressing those rapidly, so the person can go back to community living, with community care and treatment, as soon as feasible</a:t>
            </a:r>
          </a:p>
          <a:p>
            <a:r>
              <a:rPr lang="en-GB" sz="1800" dirty="0"/>
              <a:t>Aggregated across admissions; they help to identify what are the issues meaning those needs that cannot be at least as well met in the community, thus facilitating better commissioning and delivery of community resources in the future to address those gaps</a:t>
            </a:r>
          </a:p>
        </p:txBody>
      </p:sp>
    </p:spTree>
    <p:extLst>
      <p:ext uri="{BB962C8B-B14F-4D97-AF65-F5344CB8AC3E}">
        <p14:creationId xmlns:p14="http://schemas.microsoft.com/office/powerpoint/2010/main" val="1262605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88965-514D-F9C9-F2D5-C7BA604BFAA5}"/>
              </a:ext>
            </a:extLst>
          </p:cNvPr>
          <p:cNvSpPr>
            <a:spLocks noGrp="1"/>
          </p:cNvSpPr>
          <p:nvPr>
            <p:ph type="title"/>
          </p:nvPr>
        </p:nvSpPr>
        <p:spPr>
          <a:xfrm>
            <a:off x="493216" y="395027"/>
            <a:ext cx="8157567" cy="1028883"/>
          </a:xfrm>
        </p:spPr>
        <p:txBody>
          <a:bodyPr/>
          <a:lstStyle/>
          <a:p>
            <a:r>
              <a:rPr lang="en-GB" sz="2800" dirty="0">
                <a:solidFill>
                  <a:srgbClr val="0070C0"/>
                </a:solidFill>
              </a:rPr>
              <a:t>Estimated date of discharge (EDD)</a:t>
            </a:r>
          </a:p>
        </p:txBody>
      </p:sp>
      <p:sp>
        <p:nvSpPr>
          <p:cNvPr id="3" name="Text Placeholder 2">
            <a:extLst>
              <a:ext uri="{FF2B5EF4-FFF2-40B4-BE49-F238E27FC236}">
                <a16:creationId xmlns:a16="http://schemas.microsoft.com/office/drawing/2014/main" id="{45E56FAC-5D28-03F7-3D9E-748924FF4E7E}"/>
              </a:ext>
            </a:extLst>
          </p:cNvPr>
          <p:cNvSpPr>
            <a:spLocks noGrp="1"/>
          </p:cNvSpPr>
          <p:nvPr>
            <p:ph type="body" sz="quarter" idx="10"/>
          </p:nvPr>
        </p:nvSpPr>
        <p:spPr>
          <a:xfrm>
            <a:off x="442943" y="1072726"/>
            <a:ext cx="8158172" cy="5102787"/>
          </a:xfrm>
        </p:spPr>
        <p:txBody>
          <a:bodyPr>
            <a:normAutofit fontScale="92500" lnSpcReduction="10000"/>
          </a:bodyPr>
          <a:lstStyle/>
          <a:p>
            <a:r>
              <a:rPr lang="en-GB" sz="1900" dirty="0"/>
              <a:t>It is an estimate but should be the best informed one possible</a:t>
            </a:r>
          </a:p>
          <a:p>
            <a:r>
              <a:rPr lang="en-GB" sz="1900" dirty="0"/>
              <a:t>If the EDD excessively long (certainly if &gt;60 days) then it needs escalating immediately as to why. Similarly, if it starts shorter but increases to a longer length of stay it needs escalating</a:t>
            </a:r>
          </a:p>
          <a:p>
            <a:r>
              <a:rPr lang="en-GB" sz="1900" dirty="0"/>
              <a:t>The EDD can change as new information arises, and dependent on how therapeutic interventions are working. The original EDD should be kept but the working one moves to reflect the reality</a:t>
            </a:r>
          </a:p>
          <a:p>
            <a:r>
              <a:rPr lang="en-GB" sz="1900" dirty="0"/>
              <a:t>At the individual level, the EDD gives the person a better ability to look at what they can do to help shorten it, plus to discuss with others any necessary things based upon it e.g., care/support for dependents, pets, any key activities they need to amend/cancel etc.</a:t>
            </a:r>
          </a:p>
          <a:p>
            <a:r>
              <a:rPr lang="en-GB" sz="1900" dirty="0"/>
              <a:t>It enables key others (family/significant other supporters, community services etc.) to look at what needs doing during that timeframe, but also to start working towards a robust aftercare plan to be in place by that date</a:t>
            </a:r>
          </a:p>
          <a:p>
            <a:r>
              <a:rPr lang="en-GB" sz="1900" dirty="0"/>
              <a:t>At the aggregate level , the EDD helps to better refine the understanding of what contributes to lengths of stay in that area/unit, and hence improves the accuracy of the EDD, and to identify which factors are most likely to lead to added delays, so these can be addressed in commissioning and service delivery planning</a:t>
            </a:r>
          </a:p>
          <a:p>
            <a:endParaRPr lang="en-GB" dirty="0"/>
          </a:p>
        </p:txBody>
      </p:sp>
    </p:spTree>
    <p:extLst>
      <p:ext uri="{BB962C8B-B14F-4D97-AF65-F5344CB8AC3E}">
        <p14:creationId xmlns:p14="http://schemas.microsoft.com/office/powerpoint/2010/main" val="1028500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F5295-E34F-65C5-3749-D8B7DA9FF27D}"/>
              </a:ext>
            </a:extLst>
          </p:cNvPr>
          <p:cNvSpPr>
            <a:spLocks noGrp="1"/>
          </p:cNvSpPr>
          <p:nvPr>
            <p:ph type="title"/>
          </p:nvPr>
        </p:nvSpPr>
        <p:spPr>
          <a:xfrm>
            <a:off x="396560" y="381775"/>
            <a:ext cx="8157567" cy="1028883"/>
          </a:xfrm>
        </p:spPr>
        <p:txBody>
          <a:bodyPr/>
          <a:lstStyle/>
          <a:p>
            <a:r>
              <a:rPr lang="en-GB" sz="2800" dirty="0">
                <a:solidFill>
                  <a:srgbClr val="0070C0"/>
                </a:solidFill>
              </a:rPr>
              <a:t>Communication with key others</a:t>
            </a:r>
          </a:p>
        </p:txBody>
      </p:sp>
      <p:sp>
        <p:nvSpPr>
          <p:cNvPr id="3" name="Text Placeholder 2">
            <a:extLst>
              <a:ext uri="{FF2B5EF4-FFF2-40B4-BE49-F238E27FC236}">
                <a16:creationId xmlns:a16="http://schemas.microsoft.com/office/drawing/2014/main" id="{7E8CC98C-D015-0947-9E0C-9C5F780F8445}"/>
              </a:ext>
            </a:extLst>
          </p:cNvPr>
          <p:cNvSpPr>
            <a:spLocks noGrp="1"/>
          </p:cNvSpPr>
          <p:nvPr>
            <p:ph type="body" sz="quarter" idx="10"/>
          </p:nvPr>
        </p:nvSpPr>
        <p:spPr>
          <a:xfrm>
            <a:off x="396560" y="1225127"/>
            <a:ext cx="8158172" cy="4290653"/>
          </a:xfrm>
        </p:spPr>
        <p:txBody>
          <a:bodyPr>
            <a:normAutofit/>
          </a:bodyPr>
          <a:lstStyle/>
          <a:p>
            <a:r>
              <a:rPr lang="en-GB" sz="1800" dirty="0"/>
              <a:t>The key word here is </a:t>
            </a:r>
            <a:r>
              <a:rPr lang="en-GB" sz="1800" b="1" dirty="0"/>
              <a:t>with </a:t>
            </a:r>
            <a:r>
              <a:rPr lang="en-GB" sz="1800" dirty="0"/>
              <a:t>- it is a sharing process</a:t>
            </a:r>
          </a:p>
          <a:p>
            <a:r>
              <a:rPr lang="en-GB" sz="1800" dirty="0"/>
              <a:t>It is here we say why we think X are the purposes of admission, and why we think it will take roughly X length of time for person to return to community – and does that seem reasonable to you, or are we missing something that could change those?</a:t>
            </a:r>
          </a:p>
          <a:p>
            <a:r>
              <a:rPr lang="en-GB" sz="1800" dirty="0"/>
              <a:t>What information will you need from us to help ensure the admission is successful, and to have a viable aftercare plan ready by EDD?</a:t>
            </a:r>
          </a:p>
          <a:p>
            <a:r>
              <a:rPr lang="en-GB" sz="1800" dirty="0"/>
              <a:t>N.B: Mental health services have historically inappropriately used lack of specific consent to avoid sharing information. Whilst consent is generally ideal, and is necessary for some information, Caldicott rules make it clear that many categories of information can be shared (and indeed in some cases must be shared) without needing explicit consent</a:t>
            </a:r>
          </a:p>
          <a:p>
            <a:r>
              <a:rPr lang="en-GB" sz="1800" dirty="0"/>
              <a:t>Information can be obtained from any reasonable source that is available within reasonable time and resource constraints at that moment in time</a:t>
            </a:r>
          </a:p>
        </p:txBody>
      </p:sp>
    </p:spTree>
    <p:extLst>
      <p:ext uri="{BB962C8B-B14F-4D97-AF65-F5344CB8AC3E}">
        <p14:creationId xmlns:p14="http://schemas.microsoft.com/office/powerpoint/2010/main" val="3835446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231E0-EBE5-5D7C-28AA-E559081B074A}"/>
              </a:ext>
            </a:extLst>
          </p:cNvPr>
          <p:cNvSpPr>
            <a:spLocks noGrp="1"/>
          </p:cNvSpPr>
          <p:nvPr>
            <p:ph type="title"/>
          </p:nvPr>
        </p:nvSpPr>
        <p:spPr>
          <a:xfrm>
            <a:off x="429085" y="295635"/>
            <a:ext cx="6998153" cy="1028883"/>
          </a:xfrm>
        </p:spPr>
        <p:txBody>
          <a:bodyPr/>
          <a:lstStyle/>
          <a:p>
            <a:r>
              <a:rPr lang="en-GB" sz="2400" dirty="0">
                <a:solidFill>
                  <a:srgbClr val="0070C0"/>
                </a:solidFill>
                <a:cs typeface="Arial" panose="020B0604020202020204" pitchFamily="34" charset="0"/>
              </a:rPr>
              <a:t>2. Complete care formulation and care planning at the earliest opportunity with the person, and within a maximum of 72 hrs of admission</a:t>
            </a:r>
            <a:endParaRPr lang="en-GB" sz="2400" dirty="0">
              <a:solidFill>
                <a:srgbClr val="0070C0"/>
              </a:solidFill>
            </a:endParaRPr>
          </a:p>
        </p:txBody>
      </p:sp>
      <p:sp>
        <p:nvSpPr>
          <p:cNvPr id="3" name="Text Placeholder 2">
            <a:extLst>
              <a:ext uri="{FF2B5EF4-FFF2-40B4-BE49-F238E27FC236}">
                <a16:creationId xmlns:a16="http://schemas.microsoft.com/office/drawing/2014/main" id="{166BDA29-2E63-2879-711F-4D5CACA4E5DF}"/>
              </a:ext>
            </a:extLst>
          </p:cNvPr>
          <p:cNvSpPr>
            <a:spLocks noGrp="1"/>
          </p:cNvSpPr>
          <p:nvPr>
            <p:ph type="body" sz="quarter" idx="10"/>
          </p:nvPr>
        </p:nvSpPr>
        <p:spPr>
          <a:xfrm>
            <a:off x="157415" y="1397406"/>
            <a:ext cx="8721541" cy="4290653"/>
          </a:xfrm>
        </p:spPr>
        <p:txBody>
          <a:bodyPr>
            <a:noAutofit/>
          </a:bodyPr>
          <a:lstStyle/>
          <a:p>
            <a:r>
              <a:rPr lang="en-GB" sz="1300" dirty="0"/>
              <a:t>This should allow enough time to access the persons existing history and current/ most recent care and treatment and/or safety plan. This is critical to maximising continuity of care and treatment, and to avoiding additional trauma to the person by making them go over things which are already known. Reading and saying to the person “this is what I have read, so this is my understanding, is that correct?”, is a powerful way of demonstrating continuity and caring about the person. It supports understanding of ‘why this particular person, in this particular way, at this particular time’, hence supporting person-centred care, including any reasonable adjustments. It allows ,and indeed better facilitates, addressing any areas of disagreement or corrections needed, as well as identifying any particular issues that do need further review/discussion/action i.e., the updated formulation and plan builds on what is already known rather than duplicating or starting from scratch.</a:t>
            </a:r>
          </a:p>
          <a:p>
            <a:r>
              <a:rPr lang="en-GB" sz="1300" dirty="0"/>
              <a:t>This is the opportunity to create the goals for the admission. and hence record goal-based outcomes. Whilst ideally these will be shared, there will be situations (especially with detained patients) where some/most goals will not be shared. It is still important to collect the shared goals, as well as those which are the persons goals the team doesn’t agree with. and those which are the teams’ goals that the person does not agree with (or does not have capacity to agree or disagree). Some goals may be achieved quicker than others, some may change during the admission, but they should all be tracked. This then gives routine data on outcomes that is readily available and usable.</a:t>
            </a:r>
          </a:p>
          <a:p>
            <a:r>
              <a:rPr lang="en-GB" sz="1300" dirty="0"/>
              <a:t>At an individual level, the person then knows what is considered necessary to achieve the purpose of the admission and get them back to the community. It facilitates the team in tracking those goals, and quickly identifying any which are not progressing in a timely way</a:t>
            </a:r>
          </a:p>
          <a:p>
            <a:r>
              <a:rPr lang="en-GB" sz="1300" dirty="0"/>
              <a:t>At the aggregate level, it helps identify what are the most frequent and necessary goals of admission for people admitted to that unit, enabling better planning as to how to meet those goals most effectively</a:t>
            </a:r>
          </a:p>
          <a:p>
            <a:r>
              <a:rPr lang="en-GB" sz="1300" dirty="0"/>
              <a:t>All formulations and care and treatment plans are dynamic. The one at 72 hours is the best one feasible at that point – it may change over time as new information becomes available or circumstances change</a:t>
            </a:r>
          </a:p>
        </p:txBody>
      </p:sp>
    </p:spTree>
    <p:extLst>
      <p:ext uri="{BB962C8B-B14F-4D97-AF65-F5344CB8AC3E}">
        <p14:creationId xmlns:p14="http://schemas.microsoft.com/office/powerpoint/2010/main" val="2924951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E390B-37E7-2513-19F2-55CC04AE78D7}"/>
              </a:ext>
            </a:extLst>
          </p:cNvPr>
          <p:cNvSpPr>
            <a:spLocks noGrp="1"/>
          </p:cNvSpPr>
          <p:nvPr>
            <p:ph type="title"/>
          </p:nvPr>
        </p:nvSpPr>
        <p:spPr>
          <a:xfrm>
            <a:off x="330300" y="342018"/>
            <a:ext cx="7230066" cy="1028883"/>
          </a:xfrm>
        </p:spPr>
        <p:txBody>
          <a:bodyPr/>
          <a:lstStyle/>
          <a:p>
            <a:r>
              <a:rPr lang="en-GB" sz="2000" dirty="0">
                <a:solidFill>
                  <a:srgbClr val="0070C0"/>
                </a:solidFill>
                <a:cs typeface="Arial" panose="020B0604020202020204" pitchFamily="34" charset="0"/>
              </a:rPr>
              <a:t>3. Identify any potential barriers to discharge early on in admission and take action to address these. Where appropriate action cannot be taken, escalate this to the ICB Discharge Lead</a:t>
            </a:r>
            <a:br>
              <a:rPr lang="en-GB" sz="2000" dirty="0">
                <a:solidFill>
                  <a:schemeClr val="accent5">
                    <a:lumMod val="75000"/>
                  </a:schemeClr>
                </a:solidFill>
                <a:cs typeface="Arial" panose="020B0604020202020204" pitchFamily="34" charset="0"/>
              </a:rPr>
            </a:br>
            <a:endParaRPr lang="en-GB" sz="2000" dirty="0"/>
          </a:p>
        </p:txBody>
      </p:sp>
      <p:sp>
        <p:nvSpPr>
          <p:cNvPr id="3" name="Text Placeholder 2">
            <a:extLst>
              <a:ext uri="{FF2B5EF4-FFF2-40B4-BE49-F238E27FC236}">
                <a16:creationId xmlns:a16="http://schemas.microsoft.com/office/drawing/2014/main" id="{6E7484DB-2EC5-3226-BD26-97773F18E0E5}"/>
              </a:ext>
            </a:extLst>
          </p:cNvPr>
          <p:cNvSpPr>
            <a:spLocks noGrp="1"/>
          </p:cNvSpPr>
          <p:nvPr>
            <p:ph type="body" sz="quarter" idx="10"/>
          </p:nvPr>
        </p:nvSpPr>
        <p:spPr>
          <a:xfrm>
            <a:off x="330300" y="1470292"/>
            <a:ext cx="8158172" cy="4290653"/>
          </a:xfrm>
        </p:spPr>
        <p:txBody>
          <a:bodyPr>
            <a:normAutofit/>
          </a:bodyPr>
          <a:lstStyle/>
          <a:p>
            <a:r>
              <a:rPr lang="en-GB" sz="1800" dirty="0"/>
              <a:t>Historically and too often, identifying discharge barriers and doing Care Act  Assessments etc., only happened when a person was ready for discharge. This is not just frustrating for the person, but causes unwarranted avoidable harms, not just for the person and those around them, but for people delayed needing that bed</a:t>
            </a:r>
          </a:p>
          <a:p>
            <a:r>
              <a:rPr lang="en-GB" sz="1800" dirty="0"/>
              <a:t>Every unit/ team should know what are the common barriers to discharge in that unit/ area and should have a prompt list to help consider the common ones, but others may come to light through discussions with the person, their family, the community MH team, and other services. The commonest is not being able to go back to the admission address (whatever the reason may be for that). The following slide shows an example of such a prompt list to help in the formulation. but it can be tailored to what is common locally.</a:t>
            </a:r>
          </a:p>
          <a:p>
            <a:r>
              <a:rPr lang="en-GB" sz="1800" dirty="0"/>
              <a:t>Typically, these can often be successfully addressed at local level between teams and services if identified early, but if it can’t be done promptly then escalate through the MADE process</a:t>
            </a:r>
          </a:p>
        </p:txBody>
      </p:sp>
    </p:spTree>
    <p:extLst>
      <p:ext uri="{BB962C8B-B14F-4D97-AF65-F5344CB8AC3E}">
        <p14:creationId xmlns:p14="http://schemas.microsoft.com/office/powerpoint/2010/main" val="1827120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1DFA26A-B429-9E77-6F5E-EC1FF515418A}"/>
              </a:ext>
            </a:extLst>
          </p:cNvPr>
          <p:cNvSpPr>
            <a:spLocks noGrp="1"/>
          </p:cNvSpPr>
          <p:nvPr>
            <p:ph type="body" sz="quarter" idx="10"/>
          </p:nvPr>
        </p:nvSpPr>
        <p:spPr>
          <a:xfrm>
            <a:off x="1564481" y="1685103"/>
            <a:ext cx="6118629" cy="374863"/>
          </a:xfrm>
        </p:spPr>
        <p:txBody>
          <a:bodyPr>
            <a:noAutofit/>
          </a:bodyPr>
          <a:lstStyle/>
          <a:p>
            <a:pPr marL="0" indent="0" algn="ctr">
              <a:buNone/>
            </a:pPr>
            <a:r>
              <a:rPr lang="en-GB" sz="1400" dirty="0"/>
              <a:t>In addition to specific treatment(s) identified, are there any other necessary steps required for the person to be able to return to the community as soon as clinically ready?</a:t>
            </a:r>
          </a:p>
        </p:txBody>
      </p:sp>
      <p:sp>
        <p:nvSpPr>
          <p:cNvPr id="4" name="Title 1">
            <a:extLst>
              <a:ext uri="{FF2B5EF4-FFF2-40B4-BE49-F238E27FC236}">
                <a16:creationId xmlns:a16="http://schemas.microsoft.com/office/drawing/2014/main" id="{683BB0C4-5DD0-83C7-2604-9ADD1EBB429F}"/>
              </a:ext>
            </a:extLst>
          </p:cNvPr>
          <p:cNvSpPr>
            <a:spLocks noGrp="1"/>
          </p:cNvSpPr>
          <p:nvPr>
            <p:ph type="title"/>
          </p:nvPr>
        </p:nvSpPr>
        <p:spPr>
          <a:xfrm>
            <a:off x="402121" y="288338"/>
            <a:ext cx="6966658" cy="779234"/>
          </a:xfrm>
        </p:spPr>
        <p:txBody>
          <a:bodyPr/>
          <a:lstStyle/>
          <a:p>
            <a:r>
              <a:rPr lang="en-GB" sz="2800" dirty="0">
                <a:solidFill>
                  <a:srgbClr val="0070C0"/>
                </a:solidFill>
              </a:rPr>
              <a:t>If an inpatient admission is required; what needs to be done to get the person back to the community as soon as feasible?</a:t>
            </a:r>
          </a:p>
        </p:txBody>
      </p:sp>
      <p:sp>
        <p:nvSpPr>
          <p:cNvPr id="5" name="TextBox 4">
            <a:extLst>
              <a:ext uri="{FF2B5EF4-FFF2-40B4-BE49-F238E27FC236}">
                <a16:creationId xmlns:a16="http://schemas.microsoft.com/office/drawing/2014/main" id="{49AFBB16-F376-9D77-2B42-0C6CB6A663CA}"/>
              </a:ext>
            </a:extLst>
          </p:cNvPr>
          <p:cNvSpPr txBox="1"/>
          <p:nvPr/>
        </p:nvSpPr>
        <p:spPr>
          <a:xfrm>
            <a:off x="503583" y="3439939"/>
            <a:ext cx="8229600" cy="307777"/>
          </a:xfrm>
          <a:prstGeom prst="rect">
            <a:avLst/>
          </a:prstGeom>
          <a:noFill/>
        </p:spPr>
        <p:txBody>
          <a:bodyPr wrap="square" rtlCol="0">
            <a:spAutoFit/>
          </a:bodyPr>
          <a:lstStyle/>
          <a:p>
            <a:pPr defTabSz="342900"/>
            <a:r>
              <a:rPr lang="en-GB" sz="1400" dirty="0">
                <a:solidFill>
                  <a:prstClr val="black"/>
                </a:solidFill>
                <a:latin typeface="Arial" panose="020B0604020202020204" pitchFamily="34" charset="0"/>
                <a:cs typeface="Arial" panose="020B0604020202020204" pitchFamily="34" charset="0"/>
              </a:rPr>
              <a:t>Has the person got a residence to return to? Or for any reason do they need new accommodation?</a:t>
            </a:r>
          </a:p>
        </p:txBody>
      </p:sp>
      <p:sp>
        <p:nvSpPr>
          <p:cNvPr id="6" name="TextBox 5">
            <a:extLst>
              <a:ext uri="{FF2B5EF4-FFF2-40B4-BE49-F238E27FC236}">
                <a16:creationId xmlns:a16="http://schemas.microsoft.com/office/drawing/2014/main" id="{81CCC0DC-4903-8CB5-BC9B-5D135D853DBC}"/>
              </a:ext>
            </a:extLst>
          </p:cNvPr>
          <p:cNvSpPr txBox="1"/>
          <p:nvPr/>
        </p:nvSpPr>
        <p:spPr>
          <a:xfrm>
            <a:off x="2393105" y="4132060"/>
            <a:ext cx="4450556" cy="515526"/>
          </a:xfrm>
          <a:prstGeom prst="rect">
            <a:avLst/>
          </a:prstGeom>
          <a:noFill/>
        </p:spPr>
        <p:txBody>
          <a:bodyPr wrap="square" rtlCol="0">
            <a:spAutoFit/>
          </a:bodyPr>
          <a:lstStyle/>
          <a:p>
            <a:pPr defTabSz="342900"/>
            <a:r>
              <a:rPr lang="en-GB" sz="1400" dirty="0">
                <a:solidFill>
                  <a:prstClr val="black"/>
                </a:solidFill>
                <a:latin typeface="Arial" panose="020B0604020202020204" pitchFamily="34" charset="0"/>
                <a:cs typeface="Arial" panose="020B0604020202020204" pitchFamily="34" charset="0"/>
              </a:rPr>
              <a:t>Do they have financial issues which need addressing?</a:t>
            </a:r>
          </a:p>
          <a:p>
            <a:pPr defTabSz="342900"/>
            <a:endParaRPr lang="en-GB" sz="1350" dirty="0">
              <a:solidFill>
                <a:prstClr val="black"/>
              </a:solidFill>
              <a:latin typeface="Calibri" panose="020F0502020204030204"/>
            </a:endParaRPr>
          </a:p>
        </p:txBody>
      </p:sp>
      <p:sp>
        <p:nvSpPr>
          <p:cNvPr id="7" name="TextBox 6">
            <a:extLst>
              <a:ext uri="{FF2B5EF4-FFF2-40B4-BE49-F238E27FC236}">
                <a16:creationId xmlns:a16="http://schemas.microsoft.com/office/drawing/2014/main" id="{071F870C-3787-755B-DEC0-4D4505136793}"/>
              </a:ext>
            </a:extLst>
          </p:cNvPr>
          <p:cNvSpPr txBox="1"/>
          <p:nvPr/>
        </p:nvSpPr>
        <p:spPr>
          <a:xfrm>
            <a:off x="1564482" y="2773609"/>
            <a:ext cx="6373570" cy="515526"/>
          </a:xfrm>
          <a:prstGeom prst="rect">
            <a:avLst/>
          </a:prstGeom>
          <a:noFill/>
        </p:spPr>
        <p:txBody>
          <a:bodyPr wrap="square" rtlCol="0">
            <a:spAutoFit/>
          </a:bodyPr>
          <a:lstStyle/>
          <a:p>
            <a:pPr defTabSz="342900"/>
            <a:r>
              <a:rPr lang="en-GB" sz="1400" dirty="0">
                <a:solidFill>
                  <a:prstClr val="black"/>
                </a:solidFill>
                <a:latin typeface="Arial" panose="020B0604020202020204" pitchFamily="34" charset="0"/>
                <a:cs typeface="Arial" panose="020B0604020202020204" pitchFamily="34" charset="0"/>
              </a:rPr>
              <a:t>Do they have other health conditions or disabilities to take into account?</a:t>
            </a:r>
          </a:p>
          <a:p>
            <a:pPr defTabSz="342900"/>
            <a:endParaRPr lang="en-GB" sz="1350" dirty="0">
              <a:solidFill>
                <a:prstClr val="black"/>
              </a:solidFill>
              <a:latin typeface="Calibri" panose="020F0502020204030204"/>
            </a:endParaRPr>
          </a:p>
        </p:txBody>
      </p:sp>
      <p:sp>
        <p:nvSpPr>
          <p:cNvPr id="8" name="TextBox 7">
            <a:extLst>
              <a:ext uri="{FF2B5EF4-FFF2-40B4-BE49-F238E27FC236}">
                <a16:creationId xmlns:a16="http://schemas.microsoft.com/office/drawing/2014/main" id="{367BBAA7-7E63-12D2-0086-CF8FE72C292B}"/>
              </a:ext>
            </a:extLst>
          </p:cNvPr>
          <p:cNvSpPr txBox="1"/>
          <p:nvPr/>
        </p:nvSpPr>
        <p:spPr>
          <a:xfrm>
            <a:off x="1198646" y="4850187"/>
            <a:ext cx="6496671" cy="730969"/>
          </a:xfrm>
          <a:prstGeom prst="rect">
            <a:avLst/>
          </a:prstGeom>
          <a:noFill/>
        </p:spPr>
        <p:txBody>
          <a:bodyPr wrap="square" rtlCol="0">
            <a:spAutoFit/>
          </a:bodyPr>
          <a:lstStyle/>
          <a:p>
            <a:pPr algn="ctr" defTabSz="342900"/>
            <a:r>
              <a:rPr lang="en-GB" sz="1400" dirty="0">
                <a:solidFill>
                  <a:prstClr val="black"/>
                </a:solidFill>
                <a:latin typeface="Arial" panose="020B0604020202020204" pitchFamily="34" charset="0"/>
                <a:cs typeface="Arial" panose="020B0604020202020204" pitchFamily="34" charset="0"/>
              </a:rPr>
              <a:t>Are there any reasonable adjustments to put in place and are these documented in an accessible format to the inpatient team?</a:t>
            </a:r>
          </a:p>
          <a:p>
            <a:pPr defTabSz="342900"/>
            <a:endParaRPr lang="en-GB" sz="1350" dirty="0">
              <a:solidFill>
                <a:prstClr val="black"/>
              </a:solidFill>
              <a:latin typeface="Calibri" panose="020F0502020204030204"/>
            </a:endParaRPr>
          </a:p>
        </p:txBody>
      </p:sp>
      <p:sp>
        <p:nvSpPr>
          <p:cNvPr id="9" name="Arrow: Down 8">
            <a:extLst>
              <a:ext uri="{FF2B5EF4-FFF2-40B4-BE49-F238E27FC236}">
                <a16:creationId xmlns:a16="http://schemas.microsoft.com/office/drawing/2014/main" id="{74954943-9CCF-2408-E047-6EE665790118}"/>
              </a:ext>
            </a:extLst>
          </p:cNvPr>
          <p:cNvSpPr/>
          <p:nvPr/>
        </p:nvSpPr>
        <p:spPr>
          <a:xfrm>
            <a:off x="4354113" y="2374867"/>
            <a:ext cx="185738" cy="3608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GB" sz="1350">
              <a:solidFill>
                <a:prstClr val="white"/>
              </a:solidFill>
              <a:latin typeface="Calibri" panose="020F0502020204030204"/>
            </a:endParaRPr>
          </a:p>
        </p:txBody>
      </p:sp>
      <p:sp>
        <p:nvSpPr>
          <p:cNvPr id="10" name="Arrow: Down 9">
            <a:extLst>
              <a:ext uri="{FF2B5EF4-FFF2-40B4-BE49-F238E27FC236}">
                <a16:creationId xmlns:a16="http://schemas.microsoft.com/office/drawing/2014/main" id="{C541F345-92F6-3A06-E271-6EB29008757B}"/>
              </a:ext>
            </a:extLst>
          </p:cNvPr>
          <p:cNvSpPr/>
          <p:nvPr/>
        </p:nvSpPr>
        <p:spPr>
          <a:xfrm>
            <a:off x="4354117" y="3058773"/>
            <a:ext cx="192881" cy="3608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GB" sz="1350">
              <a:solidFill>
                <a:prstClr val="white"/>
              </a:solidFill>
              <a:latin typeface="Calibri" panose="020F0502020204030204"/>
            </a:endParaRPr>
          </a:p>
        </p:txBody>
      </p:sp>
      <p:sp>
        <p:nvSpPr>
          <p:cNvPr id="11" name="Arrow: Down 10">
            <a:extLst>
              <a:ext uri="{FF2B5EF4-FFF2-40B4-BE49-F238E27FC236}">
                <a16:creationId xmlns:a16="http://schemas.microsoft.com/office/drawing/2014/main" id="{6FBEAE3B-4935-733A-5170-1B9F043F3928}"/>
              </a:ext>
            </a:extLst>
          </p:cNvPr>
          <p:cNvSpPr/>
          <p:nvPr/>
        </p:nvSpPr>
        <p:spPr>
          <a:xfrm>
            <a:off x="4357686" y="4438893"/>
            <a:ext cx="185738" cy="3608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GB" sz="1350">
              <a:solidFill>
                <a:prstClr val="white"/>
              </a:solidFill>
              <a:latin typeface="Calibri" panose="020F0502020204030204"/>
            </a:endParaRPr>
          </a:p>
        </p:txBody>
      </p:sp>
      <p:sp>
        <p:nvSpPr>
          <p:cNvPr id="12" name="Arrow: Down 11">
            <a:extLst>
              <a:ext uri="{FF2B5EF4-FFF2-40B4-BE49-F238E27FC236}">
                <a16:creationId xmlns:a16="http://schemas.microsoft.com/office/drawing/2014/main" id="{8CE43A53-7F3C-1EBD-83CE-05FA4202D093}"/>
              </a:ext>
            </a:extLst>
          </p:cNvPr>
          <p:cNvSpPr/>
          <p:nvPr/>
        </p:nvSpPr>
        <p:spPr>
          <a:xfrm>
            <a:off x="4354116" y="3724349"/>
            <a:ext cx="192881" cy="3608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endParaRPr lang="en-GB" sz="1350">
              <a:solidFill>
                <a:prstClr val="white"/>
              </a:solidFill>
              <a:latin typeface="Calibri" panose="020F0502020204030204"/>
            </a:endParaRPr>
          </a:p>
        </p:txBody>
      </p:sp>
    </p:spTree>
    <p:extLst>
      <p:ext uri="{BB962C8B-B14F-4D97-AF65-F5344CB8AC3E}">
        <p14:creationId xmlns:p14="http://schemas.microsoft.com/office/powerpoint/2010/main" val="1802220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14255-2E85-0E5A-F59B-A03601ABD4A2}"/>
              </a:ext>
            </a:extLst>
          </p:cNvPr>
          <p:cNvSpPr>
            <a:spLocks noGrp="1"/>
          </p:cNvSpPr>
          <p:nvPr>
            <p:ph type="title"/>
          </p:nvPr>
        </p:nvSpPr>
        <p:spPr>
          <a:xfrm>
            <a:off x="383308" y="401652"/>
            <a:ext cx="8157567" cy="1028883"/>
          </a:xfrm>
        </p:spPr>
        <p:txBody>
          <a:bodyPr/>
          <a:lstStyle/>
          <a:p>
            <a:r>
              <a:rPr lang="en-GB" sz="2400" dirty="0">
                <a:solidFill>
                  <a:srgbClr val="0070C0"/>
                </a:solidFill>
                <a:cs typeface="Arial" panose="020B0604020202020204" pitchFamily="34" charset="0"/>
              </a:rPr>
              <a:t>4. Conduct daily reviews, such as the 'Red to Green' approach, to ensure each day is adding therapeutic benefit for the person and is in line with the purpose of admission.</a:t>
            </a:r>
            <a:br>
              <a:rPr lang="en-GB" sz="2000" dirty="0">
                <a:solidFill>
                  <a:schemeClr val="accent5">
                    <a:lumMod val="75000"/>
                  </a:schemeClr>
                </a:solidFill>
                <a:cs typeface="Arial" panose="020B0604020202020204" pitchFamily="34" charset="0"/>
              </a:rPr>
            </a:br>
            <a:endParaRPr lang="en-GB" sz="2000" dirty="0"/>
          </a:p>
        </p:txBody>
      </p:sp>
      <p:sp>
        <p:nvSpPr>
          <p:cNvPr id="3" name="Text Placeholder 2">
            <a:extLst>
              <a:ext uri="{FF2B5EF4-FFF2-40B4-BE49-F238E27FC236}">
                <a16:creationId xmlns:a16="http://schemas.microsoft.com/office/drawing/2014/main" id="{FA7D6E56-318B-C33C-EBC8-B78BDB7E7DC5}"/>
              </a:ext>
            </a:extLst>
          </p:cNvPr>
          <p:cNvSpPr>
            <a:spLocks noGrp="1"/>
          </p:cNvSpPr>
          <p:nvPr>
            <p:ph type="body" sz="quarter" idx="10"/>
          </p:nvPr>
        </p:nvSpPr>
        <p:spPr>
          <a:xfrm>
            <a:off x="310421" y="1510049"/>
            <a:ext cx="8158172" cy="4290653"/>
          </a:xfrm>
        </p:spPr>
        <p:txBody>
          <a:bodyPr>
            <a:noAutofit/>
          </a:bodyPr>
          <a:lstStyle/>
          <a:p>
            <a:r>
              <a:rPr lang="en-GB" sz="1400" dirty="0">
                <a:effectLst/>
                <a:ea typeface="Calibri" panose="020F0502020204030204" pitchFamily="34" charset="0"/>
              </a:rPr>
              <a:t>In</a:t>
            </a:r>
            <a:r>
              <a:rPr lang="en-GB" sz="1400" dirty="0">
                <a:ea typeface="Calibri" panose="020F0502020204030204" pitchFamily="34" charset="0"/>
              </a:rPr>
              <a:t> mental health,</a:t>
            </a:r>
            <a:r>
              <a:rPr lang="en-GB" sz="1400" dirty="0">
                <a:effectLst/>
                <a:ea typeface="Calibri" panose="020F0502020204030204" pitchFamily="34" charset="0"/>
              </a:rPr>
              <a:t> this is at each morning daily huddle and should be led by the nurse in charge of the ward that day</a:t>
            </a:r>
          </a:p>
          <a:p>
            <a:r>
              <a:rPr lang="en-GB" sz="1400" dirty="0">
                <a:effectLst/>
                <a:ea typeface="Calibri" panose="020F0502020204030204" pitchFamily="34" charset="0"/>
              </a:rPr>
              <a:t>The key question is: Taking into account the purpose of admission, the EDD, and the goals required to be achieved to deliver timely effective care and treatment, to the earliest point care and treatment can be carried on in the community with a robust, viable aftercare plan</a:t>
            </a:r>
            <a:r>
              <a:rPr lang="en-GB" sz="1400" dirty="0">
                <a:ea typeface="Calibri" panose="020F0502020204030204" pitchFamily="34" charset="0"/>
              </a:rPr>
              <a:t>,</a:t>
            </a:r>
            <a:r>
              <a:rPr lang="en-GB" sz="1400" dirty="0">
                <a:effectLst/>
                <a:ea typeface="Calibri" panose="020F0502020204030204" pitchFamily="34" charset="0"/>
              </a:rPr>
              <a:t> was everything that should have been done yesterday actually done? If the answer is yes, that was a successful day to celebrate. If not, then it needs reallocating today. Tasks can be allocated whether person is in the huddle or not, as long as it is reasonable to allocate to them and they are informed immediately after the huddle</a:t>
            </a:r>
          </a:p>
          <a:p>
            <a:r>
              <a:rPr lang="en-GB" sz="1400" dirty="0">
                <a:ea typeface="Calibri" panose="020F0502020204030204" pitchFamily="34" charset="0"/>
              </a:rPr>
              <a:t>It is not a performance management tool. There can be lots of good reasons why something was not done in a busy acute environment when needs and priorities can change within a few minutes or hours, so this does not aim to be a blame game. The key is acknowledging what was not done and reallocating to get it done</a:t>
            </a:r>
          </a:p>
          <a:p>
            <a:r>
              <a:rPr lang="en-GB" sz="1400" dirty="0">
                <a:ea typeface="Calibri" panose="020F0502020204030204" pitchFamily="34" charset="0"/>
              </a:rPr>
              <a:t>It does facilitate identifying common and recurring difficulties in getting things done first time to assist in future planning to reduce/ eliminate these</a:t>
            </a:r>
          </a:p>
          <a:p>
            <a:r>
              <a:rPr lang="en-GB" sz="1400" dirty="0">
                <a:ea typeface="Calibri" panose="020F0502020204030204" pitchFamily="34" charset="0"/>
              </a:rPr>
              <a:t>It does facilitate being able, as part of the persons daily 1:1 nurse time, being able to keep them informed as to whether everything is on track to reach timely discharge, or to ensure they are informed of any reasons why not and what is needed to get it back on track</a:t>
            </a:r>
          </a:p>
          <a:p>
            <a:r>
              <a:rPr lang="en-GB" sz="1400" dirty="0">
                <a:ea typeface="Calibri" panose="020F0502020204030204" pitchFamily="34" charset="0"/>
              </a:rPr>
              <a:t>It promotes continuity of care as the plan continues regardless of who is in the huddle that day unless it has been explicitly identified that some part of it needs to change.</a:t>
            </a:r>
          </a:p>
        </p:txBody>
      </p:sp>
    </p:spTree>
    <p:extLst>
      <p:ext uri="{BB962C8B-B14F-4D97-AF65-F5344CB8AC3E}">
        <p14:creationId xmlns:p14="http://schemas.microsoft.com/office/powerpoint/2010/main" val="3551525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8465C-951E-14FE-B42F-22D2FD409890}"/>
              </a:ext>
            </a:extLst>
          </p:cNvPr>
          <p:cNvSpPr>
            <a:spLocks noGrp="1"/>
          </p:cNvSpPr>
          <p:nvPr>
            <p:ph type="title"/>
          </p:nvPr>
        </p:nvSpPr>
        <p:spPr>
          <a:xfrm>
            <a:off x="310421" y="361896"/>
            <a:ext cx="8157567" cy="1028883"/>
          </a:xfrm>
        </p:spPr>
        <p:txBody>
          <a:bodyPr/>
          <a:lstStyle/>
          <a:p>
            <a:r>
              <a:rPr lang="en-GB" sz="2800" dirty="0">
                <a:solidFill>
                  <a:srgbClr val="0070C0"/>
                </a:solidFill>
                <a:cs typeface="Arial" panose="020B0604020202020204" pitchFamily="34" charset="0"/>
              </a:rPr>
              <a:t>5. Hold Multi Agency Discharge Events (MADE) </a:t>
            </a:r>
            <a:br>
              <a:rPr lang="en-GB" sz="2800" dirty="0">
                <a:solidFill>
                  <a:srgbClr val="0070C0"/>
                </a:solidFill>
                <a:cs typeface="Arial" panose="020B0604020202020204" pitchFamily="34" charset="0"/>
              </a:rPr>
            </a:br>
            <a:r>
              <a:rPr lang="en-GB" sz="2800" dirty="0">
                <a:solidFill>
                  <a:srgbClr val="0070C0"/>
                </a:solidFill>
                <a:cs typeface="Arial" panose="020B0604020202020204" pitchFamily="34" charset="0"/>
              </a:rPr>
              <a:t>with key partners on a regular basis, to review complex cases</a:t>
            </a:r>
            <a:br>
              <a:rPr lang="en-GB" sz="2800" dirty="0">
                <a:solidFill>
                  <a:srgbClr val="0070C0"/>
                </a:solidFill>
                <a:cs typeface="Arial" panose="020B0604020202020204" pitchFamily="34" charset="0"/>
              </a:rPr>
            </a:br>
            <a:endParaRPr lang="en-GB" sz="2800" dirty="0">
              <a:solidFill>
                <a:srgbClr val="0070C0"/>
              </a:solidFill>
            </a:endParaRPr>
          </a:p>
        </p:txBody>
      </p:sp>
      <p:sp>
        <p:nvSpPr>
          <p:cNvPr id="3" name="Text Placeholder 2">
            <a:extLst>
              <a:ext uri="{FF2B5EF4-FFF2-40B4-BE49-F238E27FC236}">
                <a16:creationId xmlns:a16="http://schemas.microsoft.com/office/drawing/2014/main" id="{2B4BB6E9-9F7B-5B79-67C3-71EB6F53FF02}"/>
              </a:ext>
            </a:extLst>
          </p:cNvPr>
          <p:cNvSpPr>
            <a:spLocks noGrp="1"/>
          </p:cNvSpPr>
          <p:nvPr>
            <p:ph type="body" sz="quarter" idx="10"/>
          </p:nvPr>
        </p:nvSpPr>
        <p:spPr>
          <a:xfrm>
            <a:off x="309816" y="1556431"/>
            <a:ext cx="8158172" cy="5076282"/>
          </a:xfrm>
        </p:spPr>
        <p:txBody>
          <a:bodyPr>
            <a:normAutofit lnSpcReduction="10000"/>
          </a:bodyPr>
          <a:lstStyle/>
          <a:p>
            <a:r>
              <a:rPr lang="en-GB" sz="1700" dirty="0"/>
              <a:t>One of the key reasons for moving to Clinically Ready For Discharge (CRFD) delays from the old Delayed Transfer of Care (DTOC) was that DTOC muddled up transfer delays to other inpatient units and true discharge to community delays. These are very different in both nature and purpose.</a:t>
            </a:r>
          </a:p>
          <a:p>
            <a:r>
              <a:rPr lang="en-GB" sz="1700" dirty="0"/>
              <a:t>Increasingly, systems are having stratified approaches to MADE’s: the Mini MADE, MADE and Maxi-MADE. No organisation has time to go to multiple meetings about everything. It is therefore critical that there is clarity as to who is needed for each case, and why </a:t>
            </a:r>
          </a:p>
          <a:p>
            <a:r>
              <a:rPr lang="en-GB" sz="1700" dirty="0"/>
              <a:t>If the issue is within the trusts’ control e.g.. getting a named key worker in the community team, then it doesn’t need a MADE of any level. Similarly, if it is not a CRFD case but is a delay awaiting transfer to another inpatient unit, it doesn’t need a MADE as it is an internal health service issue. So… things going to MADE’s should require multi-agency cooperation and working. Which level depends on what seniority of decision maker is required. Maxi-MADE’s are at senior management/executive level of the ICB, so things which go there have not been promptly and successfully resolved by MADE and Mini-MADE meetings.</a:t>
            </a:r>
          </a:p>
          <a:p>
            <a:r>
              <a:rPr lang="en-GB" sz="1700" dirty="0"/>
              <a:t>The focus is not on blame or shifting responsibility, it is about solving the barrier to reduce the unwarranted, avoidable harms accruing through those delays, to the person, those around them, and those affected by the knock-on admission delays for those needing that bed who are waiting in UEC, the community, or out of area. beds</a:t>
            </a:r>
          </a:p>
          <a:p>
            <a:endParaRPr lang="en-GB" sz="1700" dirty="0"/>
          </a:p>
          <a:p>
            <a:endParaRPr lang="en-GB" dirty="0"/>
          </a:p>
        </p:txBody>
      </p:sp>
    </p:spTree>
    <p:extLst>
      <p:ext uri="{BB962C8B-B14F-4D97-AF65-F5344CB8AC3E}">
        <p14:creationId xmlns:p14="http://schemas.microsoft.com/office/powerpoint/2010/main" val="4150051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90A84-3180-E417-93E7-06E41D0680D0}"/>
              </a:ext>
            </a:extLst>
          </p:cNvPr>
          <p:cNvSpPr>
            <a:spLocks noGrp="1"/>
          </p:cNvSpPr>
          <p:nvPr>
            <p:ph type="title"/>
          </p:nvPr>
        </p:nvSpPr>
        <p:spPr>
          <a:xfrm>
            <a:off x="493216" y="395026"/>
            <a:ext cx="8157567" cy="1028883"/>
          </a:xfrm>
        </p:spPr>
        <p:txBody>
          <a:bodyPr/>
          <a:lstStyle/>
          <a:p>
            <a:r>
              <a:rPr lang="en-GB" sz="2800" dirty="0">
                <a:solidFill>
                  <a:srgbClr val="0070C0"/>
                </a:solidFill>
              </a:rPr>
              <a:t>Why MADE?</a:t>
            </a:r>
          </a:p>
        </p:txBody>
      </p:sp>
      <p:sp>
        <p:nvSpPr>
          <p:cNvPr id="3" name="Text Placeholder 2">
            <a:extLst>
              <a:ext uri="{FF2B5EF4-FFF2-40B4-BE49-F238E27FC236}">
                <a16:creationId xmlns:a16="http://schemas.microsoft.com/office/drawing/2014/main" id="{4419310C-4490-C2ED-9DED-A7E3DAF2BF57}"/>
              </a:ext>
            </a:extLst>
          </p:cNvPr>
          <p:cNvSpPr>
            <a:spLocks noGrp="1"/>
          </p:cNvSpPr>
          <p:nvPr>
            <p:ph type="body" sz="quarter" idx="10"/>
          </p:nvPr>
        </p:nvSpPr>
        <p:spPr>
          <a:xfrm>
            <a:off x="492611" y="1072727"/>
            <a:ext cx="8158172" cy="4290653"/>
          </a:xfrm>
        </p:spPr>
        <p:txBody>
          <a:bodyPr>
            <a:normAutofit/>
          </a:bodyPr>
          <a:lstStyle/>
          <a:p>
            <a:r>
              <a:rPr lang="en-GB" sz="1800" dirty="0"/>
              <a:t>Every additional day of delay once someone is clinically ready for discharge causes harm to them and those waiting for that bed</a:t>
            </a:r>
          </a:p>
          <a:p>
            <a:r>
              <a:rPr lang="en-GB" sz="1800" dirty="0"/>
              <a:t>Getting the right decision makers together to make a decision and enact it quickly reduces delays. Escalate quickly if the necessary seniority is not involved in the discussion</a:t>
            </a:r>
          </a:p>
          <a:p>
            <a:r>
              <a:rPr lang="en-GB" sz="1800" dirty="0"/>
              <a:t>Tracking, analysing, and reporting which delays occur, and which level of decision maker is required to address them, can help to both plan better to have more community options available, but also streamline and reduce wasted time and resources getting to key decision makers, to reduce days lost to delays</a:t>
            </a:r>
          </a:p>
        </p:txBody>
      </p:sp>
    </p:spTree>
    <p:extLst>
      <p:ext uri="{BB962C8B-B14F-4D97-AF65-F5344CB8AC3E}">
        <p14:creationId xmlns:p14="http://schemas.microsoft.com/office/powerpoint/2010/main" val="3668297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2FAD9-6C6A-371B-521E-07BAF8A335A8}"/>
              </a:ext>
            </a:extLst>
          </p:cNvPr>
          <p:cNvSpPr>
            <a:spLocks noGrp="1"/>
          </p:cNvSpPr>
          <p:nvPr>
            <p:ph type="title"/>
          </p:nvPr>
        </p:nvSpPr>
        <p:spPr>
          <a:xfrm>
            <a:off x="493216" y="375149"/>
            <a:ext cx="8157567" cy="1028883"/>
          </a:xfrm>
        </p:spPr>
        <p:txBody>
          <a:bodyPr/>
          <a:lstStyle/>
          <a:p>
            <a:pPr>
              <a:lnSpc>
                <a:spcPct val="100000"/>
              </a:lnSpc>
            </a:pPr>
            <a:r>
              <a:rPr lang="en-GB" sz="2200" dirty="0">
                <a:solidFill>
                  <a:srgbClr val="0070C0"/>
                </a:solidFill>
              </a:rPr>
              <a:t>6. Ensure partnership working and early engagement with</a:t>
            </a:r>
            <a:br>
              <a:rPr lang="en-GB" sz="2200" dirty="0">
                <a:solidFill>
                  <a:srgbClr val="0070C0"/>
                </a:solidFill>
              </a:rPr>
            </a:br>
            <a:r>
              <a:rPr lang="en-GB" sz="2200" dirty="0">
                <a:solidFill>
                  <a:srgbClr val="0070C0"/>
                </a:solidFill>
              </a:rPr>
              <a:t>the person, family/carers and teams involved in the person's post-discharge support; agree a joint action plan with key responsibilities, for example for social care, housing, primary care, CMHT, CRHTT, etc</a:t>
            </a:r>
            <a:r>
              <a:rPr lang="en-GB" sz="2600" dirty="0">
                <a:solidFill>
                  <a:srgbClr val="0070C0"/>
                </a:solidFill>
              </a:rPr>
              <a:t>.​ </a:t>
            </a:r>
            <a:br>
              <a:rPr lang="en-GB" sz="1800" dirty="0">
                <a:solidFill>
                  <a:schemeClr val="accent5">
                    <a:lumMod val="75000"/>
                  </a:schemeClr>
                </a:solidFill>
              </a:rPr>
            </a:br>
            <a:endParaRPr lang="en-GB" sz="1800" dirty="0"/>
          </a:p>
        </p:txBody>
      </p:sp>
      <p:sp>
        <p:nvSpPr>
          <p:cNvPr id="3" name="Text Placeholder 2">
            <a:extLst>
              <a:ext uri="{FF2B5EF4-FFF2-40B4-BE49-F238E27FC236}">
                <a16:creationId xmlns:a16="http://schemas.microsoft.com/office/drawing/2014/main" id="{3B2096A0-15B6-E5E6-BE6F-1090AFEE7AB0}"/>
              </a:ext>
            </a:extLst>
          </p:cNvPr>
          <p:cNvSpPr>
            <a:spLocks noGrp="1"/>
          </p:cNvSpPr>
          <p:nvPr>
            <p:ph type="body" sz="quarter" idx="10"/>
          </p:nvPr>
        </p:nvSpPr>
        <p:spPr>
          <a:xfrm>
            <a:off x="330300" y="2364814"/>
            <a:ext cx="8158172" cy="4290653"/>
          </a:xfrm>
        </p:spPr>
        <p:txBody>
          <a:bodyPr>
            <a:normAutofit/>
          </a:bodyPr>
          <a:lstStyle/>
          <a:p>
            <a:r>
              <a:rPr lang="en-GB" sz="1800" dirty="0"/>
              <a:t>It is all very well be clear ‘something must be done’ to get to goals for effective discharge as quickly as possible, but What, Why, How, Who, When?</a:t>
            </a:r>
          </a:p>
          <a:p>
            <a:r>
              <a:rPr lang="en-GB" sz="1800" dirty="0"/>
              <a:t>For many people, these things should largely be known at the point of admission (over 85% of admissions are already known to services) so should largely be a check and confirm, but also what led to the existing community plan not being able to deliver at least same benefits and reduced harms in the community as for inpatient admission? </a:t>
            </a:r>
          </a:p>
          <a:p>
            <a:r>
              <a:rPr lang="en-GB" sz="1800" dirty="0"/>
              <a:t>What, if anything, needs to be different to make the post discharge care and treatment plan more effective?</a:t>
            </a:r>
          </a:p>
          <a:p>
            <a:r>
              <a:rPr lang="en-GB" sz="1800" dirty="0"/>
              <a:t>If there is anything new or anything needs changing, who is leading on that and what needs to be done to deliver it?</a:t>
            </a:r>
          </a:p>
        </p:txBody>
      </p:sp>
    </p:spTree>
    <p:extLst>
      <p:ext uri="{BB962C8B-B14F-4D97-AF65-F5344CB8AC3E}">
        <p14:creationId xmlns:p14="http://schemas.microsoft.com/office/powerpoint/2010/main" val="4096152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1668B-BF5C-BCA3-0D74-2186D606A79F}"/>
              </a:ext>
            </a:extLst>
          </p:cNvPr>
          <p:cNvSpPr>
            <a:spLocks noGrp="1"/>
          </p:cNvSpPr>
          <p:nvPr>
            <p:ph type="title"/>
          </p:nvPr>
        </p:nvSpPr>
        <p:spPr>
          <a:xfrm>
            <a:off x="429690" y="388400"/>
            <a:ext cx="8157567" cy="1028883"/>
          </a:xfrm>
        </p:spPr>
        <p:txBody>
          <a:bodyPr/>
          <a:lstStyle/>
          <a:p>
            <a:r>
              <a:rPr lang="en-GB" sz="2400" dirty="0">
                <a:solidFill>
                  <a:srgbClr val="0070C0"/>
                </a:solidFill>
              </a:rPr>
              <a:t>7. Apply 7-day working to enable people who are </a:t>
            </a:r>
            <a:br>
              <a:rPr lang="en-GB" sz="2400" dirty="0">
                <a:solidFill>
                  <a:srgbClr val="0070C0"/>
                </a:solidFill>
              </a:rPr>
            </a:br>
            <a:r>
              <a:rPr lang="en-GB" sz="2400" dirty="0">
                <a:solidFill>
                  <a:srgbClr val="0070C0"/>
                </a:solidFill>
              </a:rPr>
              <a:t>clinically ready for discharge to be discharged over weekends and bank holidays, and allow people who require admission timely access to local beds​</a:t>
            </a:r>
            <a:br>
              <a:rPr lang="en-GB" sz="2000" dirty="0">
                <a:solidFill>
                  <a:schemeClr val="accent5">
                    <a:lumMod val="75000"/>
                  </a:schemeClr>
                </a:solidFill>
              </a:rPr>
            </a:br>
            <a:endParaRPr lang="en-GB" sz="2000" dirty="0"/>
          </a:p>
        </p:txBody>
      </p:sp>
      <p:sp>
        <p:nvSpPr>
          <p:cNvPr id="3" name="Text Placeholder 2">
            <a:extLst>
              <a:ext uri="{FF2B5EF4-FFF2-40B4-BE49-F238E27FC236}">
                <a16:creationId xmlns:a16="http://schemas.microsoft.com/office/drawing/2014/main" id="{DD99C692-3D2A-F69C-606A-0D844D7DE526}"/>
              </a:ext>
            </a:extLst>
          </p:cNvPr>
          <p:cNvSpPr>
            <a:spLocks noGrp="1"/>
          </p:cNvSpPr>
          <p:nvPr>
            <p:ph type="body" sz="quarter" idx="10"/>
          </p:nvPr>
        </p:nvSpPr>
        <p:spPr>
          <a:xfrm>
            <a:off x="429085" y="1980501"/>
            <a:ext cx="8158172" cy="4290653"/>
          </a:xfrm>
        </p:spPr>
        <p:txBody>
          <a:bodyPr>
            <a:normAutofit/>
          </a:bodyPr>
          <a:lstStyle/>
          <a:p>
            <a:r>
              <a:rPr lang="en-GB" sz="1800" dirty="0"/>
              <a:t>In mental health services, the key factors affecting 7-day working are in the community not the inpatient unit – any such factors should be identified from examining CRFD delay data and MADE outcomes, and addressed (often involve multiple agencies)</a:t>
            </a:r>
          </a:p>
          <a:p>
            <a:r>
              <a:rPr lang="en-GB" sz="1800" dirty="0"/>
              <a:t>If there are inpatient factors e.g., policies/procedures that hamper necessary decisions/actions being taken 7 days per week. these also need identifying and addressing.</a:t>
            </a:r>
          </a:p>
        </p:txBody>
      </p:sp>
    </p:spTree>
    <p:extLst>
      <p:ext uri="{BB962C8B-B14F-4D97-AF65-F5344CB8AC3E}">
        <p14:creationId xmlns:p14="http://schemas.microsoft.com/office/powerpoint/2010/main" val="1662169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DD9BE-6E5E-6E66-839C-D3C353C83B4E}"/>
              </a:ext>
            </a:extLst>
          </p:cNvPr>
          <p:cNvSpPr>
            <a:spLocks noGrp="1"/>
          </p:cNvSpPr>
          <p:nvPr>
            <p:ph type="title"/>
          </p:nvPr>
        </p:nvSpPr>
        <p:spPr>
          <a:xfrm>
            <a:off x="310421" y="291065"/>
            <a:ext cx="7667388" cy="1028883"/>
          </a:xfrm>
        </p:spPr>
        <p:txBody>
          <a:bodyPr/>
          <a:lstStyle/>
          <a:p>
            <a:pPr>
              <a:lnSpc>
                <a:spcPct val="100000"/>
              </a:lnSpc>
            </a:pPr>
            <a:r>
              <a:rPr lang="en-GB" sz="2600" dirty="0">
                <a:solidFill>
                  <a:srgbClr val="0070C0"/>
                </a:solidFill>
              </a:rPr>
              <a:t>8. Identify common reasons and solutions to </a:t>
            </a:r>
            <a:br>
              <a:rPr lang="en-GB" sz="2600" dirty="0">
                <a:solidFill>
                  <a:srgbClr val="0070C0"/>
                </a:solidFill>
              </a:rPr>
            </a:br>
            <a:r>
              <a:rPr lang="en-GB" sz="2600" dirty="0">
                <a:solidFill>
                  <a:srgbClr val="0070C0"/>
                </a:solidFill>
              </a:rPr>
              <a:t>people being delayed in hospital once clinically ready for discharge, e.g., housing support  /accommodation ​</a:t>
            </a:r>
            <a:br>
              <a:rPr lang="en-GB" sz="2800" dirty="0">
                <a:solidFill>
                  <a:srgbClr val="0070C0"/>
                </a:solidFill>
              </a:rPr>
            </a:br>
            <a:endParaRPr lang="en-GB" sz="2800" dirty="0">
              <a:solidFill>
                <a:srgbClr val="0070C0"/>
              </a:solidFill>
            </a:endParaRPr>
          </a:p>
        </p:txBody>
      </p:sp>
      <p:sp>
        <p:nvSpPr>
          <p:cNvPr id="3" name="Text Placeholder 2">
            <a:extLst>
              <a:ext uri="{FF2B5EF4-FFF2-40B4-BE49-F238E27FC236}">
                <a16:creationId xmlns:a16="http://schemas.microsoft.com/office/drawing/2014/main" id="{62879AEF-9E33-095B-2B0C-A5C8D043F659}"/>
              </a:ext>
            </a:extLst>
          </p:cNvPr>
          <p:cNvSpPr>
            <a:spLocks noGrp="1"/>
          </p:cNvSpPr>
          <p:nvPr>
            <p:ph type="body" sz="quarter" idx="10"/>
          </p:nvPr>
        </p:nvSpPr>
        <p:spPr>
          <a:xfrm>
            <a:off x="492914" y="2000379"/>
            <a:ext cx="8158172" cy="4290653"/>
          </a:xfrm>
        </p:spPr>
        <p:txBody>
          <a:bodyPr>
            <a:normAutofit/>
          </a:bodyPr>
          <a:lstStyle/>
          <a:p>
            <a:r>
              <a:rPr lang="en-GB" sz="1800" dirty="0"/>
              <a:t>Historically, there has been a tendency to be reactive i.e., to respond to each event as though it is unexpected, rather than using data to help identify, predict and address common factors – there is no longer sufficient slack in the system to allow this luxury – each day of unwarranted delay causes avoidable, unwarranted harms, which can at times include deaths long the pathway</a:t>
            </a:r>
          </a:p>
          <a:p>
            <a:r>
              <a:rPr lang="en-GB" sz="1800" dirty="0"/>
              <a:t>Systems need to record, analyse, report and address delay factors derived from CRFD and MADE data</a:t>
            </a:r>
          </a:p>
          <a:p>
            <a:r>
              <a:rPr lang="en-GB" sz="1800" dirty="0"/>
              <a:t>Some of these will involve local learning and solutions, some will be at regional level, and some at national level</a:t>
            </a:r>
          </a:p>
          <a:p>
            <a:r>
              <a:rPr lang="en-GB" sz="1800" dirty="0"/>
              <a:t>Very few are unpredictable i.e., it is predictable these types of issues will arise across a year, even if which issues arise for which person at which point in the year is not easily predicted. Common understanding of, and common solutions to common problems being to hand, will then free up key decision-making time for those which are unusual and need novel solutions</a:t>
            </a:r>
          </a:p>
        </p:txBody>
      </p:sp>
    </p:spTree>
    <p:extLst>
      <p:ext uri="{BB962C8B-B14F-4D97-AF65-F5344CB8AC3E}">
        <p14:creationId xmlns:p14="http://schemas.microsoft.com/office/powerpoint/2010/main" val="2114357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D9341-F560-2BCB-69D2-03A67B24EBE8}"/>
              </a:ext>
            </a:extLst>
          </p:cNvPr>
          <p:cNvSpPr>
            <a:spLocks noGrp="1"/>
          </p:cNvSpPr>
          <p:nvPr>
            <p:ph type="title"/>
          </p:nvPr>
        </p:nvSpPr>
        <p:spPr>
          <a:xfrm>
            <a:off x="350178" y="291065"/>
            <a:ext cx="8157567" cy="1028883"/>
          </a:xfrm>
        </p:spPr>
        <p:txBody>
          <a:bodyPr/>
          <a:lstStyle/>
          <a:p>
            <a:r>
              <a:rPr lang="en-GB" sz="2800" dirty="0">
                <a:solidFill>
                  <a:srgbClr val="0070C0"/>
                </a:solidFill>
              </a:rPr>
              <a:t>9. Communicate notice of discharge at least </a:t>
            </a:r>
            <a:br>
              <a:rPr lang="en-GB" sz="2800" dirty="0">
                <a:solidFill>
                  <a:srgbClr val="0070C0"/>
                </a:solidFill>
              </a:rPr>
            </a:br>
            <a:r>
              <a:rPr lang="en-GB" sz="2800" dirty="0">
                <a:solidFill>
                  <a:srgbClr val="0070C0"/>
                </a:solidFill>
              </a:rPr>
              <a:t>48 hours prior to the person being discharged, to the person, their family/carers and any ongoing support services</a:t>
            </a:r>
            <a:br>
              <a:rPr lang="en-GB" sz="2400" dirty="0">
                <a:solidFill>
                  <a:schemeClr val="accent5">
                    <a:lumMod val="75000"/>
                  </a:schemeClr>
                </a:solidFill>
              </a:rPr>
            </a:br>
            <a:endParaRPr lang="en-GB" sz="2400" dirty="0"/>
          </a:p>
        </p:txBody>
      </p:sp>
      <p:sp>
        <p:nvSpPr>
          <p:cNvPr id="3" name="Text Placeholder 2">
            <a:extLst>
              <a:ext uri="{FF2B5EF4-FFF2-40B4-BE49-F238E27FC236}">
                <a16:creationId xmlns:a16="http://schemas.microsoft.com/office/drawing/2014/main" id="{ACC9C6DB-263C-259D-90F0-4E41F13BC649}"/>
              </a:ext>
            </a:extLst>
          </p:cNvPr>
          <p:cNvSpPr>
            <a:spLocks noGrp="1"/>
          </p:cNvSpPr>
          <p:nvPr>
            <p:ph type="body" sz="quarter" idx="10"/>
          </p:nvPr>
        </p:nvSpPr>
        <p:spPr>
          <a:xfrm>
            <a:off x="349573" y="1960623"/>
            <a:ext cx="8158172" cy="4290653"/>
          </a:xfrm>
        </p:spPr>
        <p:txBody>
          <a:bodyPr>
            <a:normAutofit/>
          </a:bodyPr>
          <a:lstStyle/>
          <a:p>
            <a:r>
              <a:rPr lang="en-GB" sz="1800" dirty="0"/>
              <a:t>If purpose of admission and EDD are being done well, the rough discharge date should be known to all parties from early on in the admission</a:t>
            </a:r>
          </a:p>
          <a:p>
            <a:r>
              <a:rPr lang="en-GB" sz="1800" dirty="0"/>
              <a:t>There should be no reason for sudden precipitate discharges, unless an informal patient chooses to suddenly discharge themselves, or someone is discharged from detention by their nearest relative, managers, tribunal, and chooses not to stay for at least 48 hours</a:t>
            </a:r>
          </a:p>
          <a:p>
            <a:r>
              <a:rPr lang="en-GB" sz="1800" dirty="0"/>
              <a:t>Any discharge without at least 48 hours notification of discharge needs flagging up and reviewing as to why that occurred, and how to address the issues to prevent similar happening in the future</a:t>
            </a:r>
          </a:p>
          <a:p>
            <a:r>
              <a:rPr lang="en-GB" sz="1800" dirty="0"/>
              <a:t>Precipitate discharges are less likely to have the necessary effective community aftercare plan in place immediately (or at all) and carry a higher risk of unwarranted, avoidable harms and of rapid readmission.</a:t>
            </a:r>
          </a:p>
        </p:txBody>
      </p:sp>
    </p:spTree>
    <p:extLst>
      <p:ext uri="{BB962C8B-B14F-4D97-AF65-F5344CB8AC3E}">
        <p14:creationId xmlns:p14="http://schemas.microsoft.com/office/powerpoint/2010/main" val="701711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6EAB-CEA9-EE7D-7209-E7E77C800A01}"/>
              </a:ext>
            </a:extLst>
          </p:cNvPr>
          <p:cNvSpPr>
            <a:spLocks noGrp="1"/>
          </p:cNvSpPr>
          <p:nvPr>
            <p:ph type="title"/>
          </p:nvPr>
        </p:nvSpPr>
        <p:spPr>
          <a:xfrm>
            <a:off x="356803" y="368522"/>
            <a:ext cx="8157567" cy="1028883"/>
          </a:xfrm>
        </p:spPr>
        <p:txBody>
          <a:bodyPr/>
          <a:lstStyle/>
          <a:p>
            <a:r>
              <a:rPr lang="en-GB" sz="2800" dirty="0">
                <a:solidFill>
                  <a:srgbClr val="0070C0"/>
                </a:solidFill>
              </a:rPr>
              <a:t>10. Follow up to be carried out with the person by the CMHT or CRHTT at the earliest opportunity and within a maximum of 72 hours of discharge, to ensure the right discharge support is in place</a:t>
            </a:r>
            <a:br>
              <a:rPr lang="en-GB" sz="2800" dirty="0">
                <a:solidFill>
                  <a:srgbClr val="0070C0"/>
                </a:solidFill>
              </a:rPr>
            </a:br>
            <a:br>
              <a:rPr lang="en-GB" sz="2000" dirty="0">
                <a:solidFill>
                  <a:schemeClr val="accent5">
                    <a:lumMod val="75000"/>
                  </a:schemeClr>
                </a:solidFill>
              </a:rPr>
            </a:br>
            <a:endParaRPr lang="en-GB" sz="2000" dirty="0"/>
          </a:p>
        </p:txBody>
      </p:sp>
      <p:sp>
        <p:nvSpPr>
          <p:cNvPr id="3" name="Text Placeholder 2">
            <a:extLst>
              <a:ext uri="{FF2B5EF4-FFF2-40B4-BE49-F238E27FC236}">
                <a16:creationId xmlns:a16="http://schemas.microsoft.com/office/drawing/2014/main" id="{7EBDA44C-12D3-0726-A7D2-83B78B4AD69F}"/>
              </a:ext>
            </a:extLst>
          </p:cNvPr>
          <p:cNvSpPr>
            <a:spLocks noGrp="1"/>
          </p:cNvSpPr>
          <p:nvPr>
            <p:ph type="body" sz="quarter" idx="10"/>
          </p:nvPr>
        </p:nvSpPr>
        <p:spPr>
          <a:xfrm>
            <a:off x="290542" y="2053388"/>
            <a:ext cx="8158172" cy="4290653"/>
          </a:xfrm>
        </p:spPr>
        <p:txBody>
          <a:bodyPr>
            <a:normAutofit fontScale="47500" lnSpcReduction="20000"/>
          </a:bodyPr>
          <a:lstStyle/>
          <a:p>
            <a:pPr>
              <a:lnSpc>
                <a:spcPct val="120000"/>
              </a:lnSpc>
            </a:pPr>
            <a:r>
              <a:rPr lang="en-GB" sz="3300" dirty="0"/>
              <a:t>The purpose of this first contact is to ensure that the aftercare plan is actually in place and happening, without immediately breaking down for any reason including, but not only, early relapse warning signs emerging</a:t>
            </a:r>
          </a:p>
          <a:p>
            <a:pPr>
              <a:lnSpc>
                <a:spcPct val="120000"/>
              </a:lnSpc>
            </a:pPr>
            <a:r>
              <a:rPr lang="en-GB" sz="3300" dirty="0"/>
              <a:t>It is critical that the person/s doing this initial visit is aware of the known early relapse warning signs for that person, and what usually does/does not work in relapse, and how quickly and what harms may emerge for that person in relapse, as well as having the professional curiosity to explore if there are known issues arising which may increase the likelihood of relapse occurring</a:t>
            </a:r>
          </a:p>
          <a:p>
            <a:pPr>
              <a:lnSpc>
                <a:spcPct val="120000"/>
              </a:lnSpc>
            </a:pPr>
            <a:r>
              <a:rPr lang="en-GB" sz="3300" dirty="0"/>
              <a:t>A one-off contact is not, on its own, sufficient to reduce the likelihood of the plan failing to be effective or to identify and address any changes required in the realities of being back in the community</a:t>
            </a:r>
          </a:p>
          <a:p>
            <a:pPr>
              <a:lnSpc>
                <a:spcPct val="120000"/>
              </a:lnSpc>
            </a:pPr>
            <a:r>
              <a:rPr lang="en-GB" sz="3300" dirty="0"/>
              <a:t>In general, it will take at least 2 weeks to see if the plan is actually delivering the intended benefits, or whether it is already needing changing. How many visits the person will need in that time and from whom is part of discharge planning but becomes modified as necessary following the initial community visit</a:t>
            </a:r>
          </a:p>
          <a:p>
            <a:endParaRPr lang="en-GB" dirty="0"/>
          </a:p>
        </p:txBody>
      </p:sp>
    </p:spTree>
    <p:extLst>
      <p:ext uri="{BB962C8B-B14F-4D97-AF65-F5344CB8AC3E}">
        <p14:creationId xmlns:p14="http://schemas.microsoft.com/office/powerpoint/2010/main" val="582644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DE44D-B8F6-6E06-EDF0-B7AFB12EC1A2}"/>
              </a:ext>
            </a:extLst>
          </p:cNvPr>
          <p:cNvSpPr>
            <a:spLocks noGrp="1"/>
          </p:cNvSpPr>
          <p:nvPr>
            <p:ph type="title"/>
          </p:nvPr>
        </p:nvSpPr>
        <p:spPr>
          <a:xfrm>
            <a:off x="493216" y="428157"/>
            <a:ext cx="8157567" cy="1028883"/>
          </a:xfrm>
        </p:spPr>
        <p:txBody>
          <a:bodyPr/>
          <a:lstStyle/>
          <a:p>
            <a:r>
              <a:rPr lang="en-GB" sz="2800" dirty="0">
                <a:solidFill>
                  <a:srgbClr val="0070C0"/>
                </a:solidFill>
              </a:rPr>
              <a:t>Conclusion</a:t>
            </a:r>
          </a:p>
        </p:txBody>
      </p:sp>
      <p:sp>
        <p:nvSpPr>
          <p:cNvPr id="3" name="Text Placeholder 2">
            <a:extLst>
              <a:ext uri="{FF2B5EF4-FFF2-40B4-BE49-F238E27FC236}">
                <a16:creationId xmlns:a16="http://schemas.microsoft.com/office/drawing/2014/main" id="{E87CA33F-8C47-4D4B-7F24-AC7B13C71F55}"/>
              </a:ext>
            </a:extLst>
          </p:cNvPr>
          <p:cNvSpPr>
            <a:spLocks noGrp="1"/>
          </p:cNvSpPr>
          <p:nvPr>
            <p:ph type="body" sz="quarter" idx="10"/>
          </p:nvPr>
        </p:nvSpPr>
        <p:spPr>
          <a:xfrm>
            <a:off x="423064" y="1231753"/>
            <a:ext cx="8158172" cy="4290653"/>
          </a:xfrm>
        </p:spPr>
        <p:txBody>
          <a:bodyPr>
            <a:normAutofit/>
          </a:bodyPr>
          <a:lstStyle/>
          <a:p>
            <a:r>
              <a:rPr lang="en-GB" sz="1800" dirty="0"/>
              <a:t>Implementation of the 10 high impact changes has been patchy but is increasing</a:t>
            </a:r>
          </a:p>
          <a:p>
            <a:r>
              <a:rPr lang="en-GB" sz="1800" dirty="0"/>
              <a:t>More systems are starting to identify and segment common causes of delays to allow more specific plans to improve them proactively</a:t>
            </a:r>
          </a:p>
          <a:p>
            <a:r>
              <a:rPr lang="en-GB" sz="1800" dirty="0"/>
              <a:t>Ongoing staffing vacancies and recruitment/retention issues across all sectors make delivering continuity of care more difficult including in inpatient wards</a:t>
            </a:r>
          </a:p>
          <a:p>
            <a:r>
              <a:rPr lang="en-GB" sz="1800" dirty="0"/>
              <a:t>Managers need to ensure that if staffing is below required levels, steps are being taken to prioritise clinically therapeutic time rather than form filling or meetings which do not add sufficient value to be justifiable </a:t>
            </a:r>
            <a:r>
              <a:rPr lang="en-GB" sz="1800"/>
              <a:t>at the expense </a:t>
            </a:r>
            <a:r>
              <a:rPr lang="en-GB" sz="1800" dirty="0"/>
              <a:t>of reducing therapeutic time available from staff in </a:t>
            </a:r>
            <a:r>
              <a:rPr lang="en-GB" sz="1800"/>
              <a:t>that day.</a:t>
            </a:r>
            <a:endParaRPr lang="en-GB" sz="1800" dirty="0"/>
          </a:p>
          <a:p>
            <a:endParaRPr lang="en-GB" dirty="0"/>
          </a:p>
        </p:txBody>
      </p:sp>
    </p:spTree>
    <p:extLst>
      <p:ext uri="{BB962C8B-B14F-4D97-AF65-F5344CB8AC3E}">
        <p14:creationId xmlns:p14="http://schemas.microsoft.com/office/powerpoint/2010/main" val="7993769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view_x0020_Date xmlns="e6cc0292-595c-425b-8da8-87c44f411e03" xsi:nil="true"/>
    <_ip_UnifiedCompliancePolicyUIAction xmlns="http://schemas.microsoft.com/sharepoint/v3" xsi:nil="true"/>
    <lcf76f155ced4ddcb4097134ff3c332f xmlns="e6cc0292-595c-425b-8da8-87c44f411e03">
      <Terms xmlns="http://schemas.microsoft.com/office/infopath/2007/PartnerControls"/>
    </lcf76f155ced4ddcb4097134ff3c332f>
    <Publicationdate xmlns="e6cc0292-595c-425b-8da8-87c44f411e03" xsi:nil="true"/>
    <Reviewed xmlns="e6cc0292-595c-425b-8da8-87c44f411e03">false</Reviewed>
    <IMAGE xmlns="e6cc0292-595c-425b-8da8-87c44f411e03" xsi:nil="true"/>
    <BPLsitepage xmlns="e6cc0292-595c-425b-8da8-87c44f411e03">
      <Url xsi:nil="true"/>
      <Description xsi:nil="true"/>
    </BPLsitepage>
    <Resourcetype xmlns="e6cc0292-595c-425b-8da8-87c44f411e03" xsi:nil="true"/>
    <_ip_UnifiedCompliancePolicyProperties xmlns="http://schemas.microsoft.com/sharepoint/v3" xsi:nil="true"/>
    <Specialtyorworkstream xmlns="e6cc0292-595c-425b-8da8-87c44f411e03" xsi:nil="true"/>
    <Resourcelink xmlns="e6cc0292-595c-425b-8da8-87c44f411e03">
      <Url xsi:nil="true"/>
      <Description xsi:nil="true"/>
    </Resourcelink>
    <TaxCatchAll xmlns="cccaf3ac-2de9-44d4-aa31-54302fceb5f7" xsi:nil="true"/>
    <Outpatients xmlns="e6cc0292-595c-425b-8da8-87c44f411e03">true</Outpatients>
    <PublicorPrivate xmlns="e6cc0292-595c-425b-8da8-87c44f411e03" xsi:nil="true"/>
    <Author0 xmlns="e6cc0292-595c-425b-8da8-87c44f411e03" xsi:nil="true"/>
    <Quarter xmlns="e6cc0292-595c-425b-8da8-87c44f411e03" xsi:nil="true"/>
    <HVLC xmlns="e6cc0292-595c-425b-8da8-87c44f411e03">true</HVLC>
    <Futureslink xmlns="e6cc0292-595c-425b-8da8-87c44f411e03">
      <Url xsi:nil="true"/>
      <Description xsi:nil="true"/>
    </Futureslink>
    <PrimaryCare xmlns="e6cc0292-595c-425b-8da8-87c44f411e03">true</PrimaryCare>
    <DayCase xmlns="e6cc0292-595c-425b-8da8-87c44f411e03">true</DayCase>
    <Elective xmlns="e6cc0292-595c-425b-8da8-87c44f411e03">true</Elective>
    <UrgentEmergencyCare_x0028_UEC_x0029_ xmlns="e6cc0292-595c-425b-8da8-87c44f411e03">true</UrgentEmergencyCare_x0028_UEC_x0029_>
    <ReviewDate_x0028_Year_x0029_ xmlns="e6cc0292-595c-425b-8da8-87c44f411e03" xsi:nil="true"/>
    <Cancer xmlns="e6cc0292-595c-425b-8da8-87c44f411e03">true</Cancer>
    <NHSEWebsitelink xmlns="e6cc0292-595c-425b-8da8-87c44f411e03">
      <Url xsi:nil="true"/>
      <Description xsi:nil="true"/>
    </NHSEWebsitelink>
    <FurtherFaster xmlns="e6cc0292-595c-425b-8da8-87c44f411e03">false</FurtherFaster>
    <NHSEwebsitecomment xmlns="e6cc0292-595c-425b-8da8-87c44f411e0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3F0481174317F4E894E04AF82661D30" ma:contentTypeVersion="56" ma:contentTypeDescription="Create a new document." ma:contentTypeScope="" ma:versionID="2651bc8a03b899fa49512aecf8c8c114">
  <xsd:schema xmlns:xsd="http://www.w3.org/2001/XMLSchema" xmlns:xs="http://www.w3.org/2001/XMLSchema" xmlns:p="http://schemas.microsoft.com/office/2006/metadata/properties" xmlns:ns1="http://schemas.microsoft.com/sharepoint/v3" xmlns:ns2="e6cc0292-595c-425b-8da8-87c44f411e03" xmlns:ns3="00405e2d-ab17-4d57-81f5-1ee9003f9ce6" xmlns:ns4="cccaf3ac-2de9-44d4-aa31-54302fceb5f7" targetNamespace="http://schemas.microsoft.com/office/2006/metadata/properties" ma:root="true" ma:fieldsID="5be96f7817323ed51c9ff8948867aa4c" ns1:_="" ns2:_="" ns3:_="" ns4:_="">
    <xsd:import namespace="http://schemas.microsoft.com/sharepoint/v3"/>
    <xsd:import namespace="e6cc0292-595c-425b-8da8-87c44f411e03"/>
    <xsd:import namespace="00405e2d-ab17-4d57-81f5-1ee9003f9ce6"/>
    <xsd:import namespace="cccaf3ac-2de9-44d4-aa31-54302fceb5f7"/>
    <xsd:element name="properties">
      <xsd:complexType>
        <xsd:sequence>
          <xsd:element name="documentManagement">
            <xsd:complexType>
              <xsd:all>
                <xsd:element ref="ns2:Review_x0020_Date"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1:_ip_UnifiedCompliancePolicyProperties" minOccurs="0"/>
                <xsd:element ref="ns1:_ip_UnifiedCompliancePolicyUIAction" minOccurs="0"/>
                <xsd:element ref="ns2:Specialtyorworkstream" minOccurs="0"/>
                <xsd:element ref="ns2:Resourcetype" minOccurs="0"/>
                <xsd:element ref="ns2:Publicationdate" minOccurs="0"/>
                <xsd:element ref="ns2:Resourcelink" minOccurs="0"/>
                <xsd:element ref="ns2:BPLsitepage"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MediaServiceLocation" minOccurs="0"/>
                <xsd:element ref="ns2:lcf76f155ced4ddcb4097134ff3c332f" minOccurs="0"/>
                <xsd:element ref="ns4:TaxCatchAll" minOccurs="0"/>
                <xsd:element ref="ns2:IMAGE" minOccurs="0"/>
                <xsd:element ref="ns2:Reviewed" minOccurs="0"/>
                <xsd:element ref="ns2:Futureslink" minOccurs="0"/>
                <xsd:element ref="ns2:Author0" minOccurs="0"/>
                <xsd:element ref="ns2:Quarter" minOccurs="0"/>
                <xsd:element ref="ns2:Elective" minOccurs="0"/>
                <xsd:element ref="ns2:UrgentEmergencyCare_x0028_UEC_x0029_" minOccurs="0"/>
                <xsd:element ref="ns2:PrimaryCare" minOccurs="0"/>
                <xsd:element ref="ns2:Outpatients" minOccurs="0"/>
                <xsd:element ref="ns2:HVLC" minOccurs="0"/>
                <xsd:element ref="ns2:PublicorPrivate" minOccurs="0"/>
                <xsd:element ref="ns2:DayCase" minOccurs="0"/>
                <xsd:element ref="ns2:Cancer" minOccurs="0"/>
                <xsd:element ref="ns2:ReviewDate_x0028_Year_x0029_" minOccurs="0"/>
                <xsd:element ref="ns2:FurtherFaster" minOccurs="0"/>
                <xsd:element ref="ns2:MediaServiceObjectDetectorVersions" minOccurs="0"/>
                <xsd:element ref="ns2:NHSEWebsitelink" minOccurs="0"/>
                <xsd:element ref="ns2:NHSEwebsitecomment"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6cc0292-595c-425b-8da8-87c44f411e03" elementFormDefault="qualified">
    <xsd:import namespace="http://schemas.microsoft.com/office/2006/documentManagement/types"/>
    <xsd:import namespace="http://schemas.microsoft.com/office/infopath/2007/PartnerControls"/>
    <xsd:element name="Review_x0020_Date" ma:index="8" nillable="true" ma:displayName="Review date" ma:indexed="true" ma:internalName="Review_x0020_Dat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Specialtyorworkstream" ma:index="17" nillable="true" ma:displayName="Specialty or workstream" ma:format="Dropdown" ma:internalName="Specialtyorworkstream">
      <xsd:complexType>
        <xsd:complexContent>
          <xsd:extension base="dms:MultiChoiceFillIn">
            <xsd:sequence>
              <xsd:element name="Value" maxOccurs="unbounded" minOccurs="0" nillable="true">
                <xsd:simpleType>
                  <xsd:union memberTypes="dms:Text">
                    <xsd:simpleType>
                      <xsd:restriction base="dms:Choice">
                        <xsd:enumeration value="Generic"/>
                        <xsd:enumeration value="Acute and General Medicine"/>
                        <xsd:enumeration value="Adult Critical Care"/>
                        <xsd:enumeration value="Anaesthetics and Peri-operative Medicine"/>
                        <xsd:enumeration value="Breast Surgery"/>
                        <xsd:enumeration value="Cardiology"/>
                        <xsd:enumeration value="Cardiothoracic surgery"/>
                        <xsd:enumeration value="Cranial neurosurgery"/>
                        <xsd:enumeration value="Dermatology"/>
                        <xsd:enumeration value="Diabetes"/>
                        <xsd:enumeration value="Emergency Medicine"/>
                        <xsd:enumeration value="Endocrinology"/>
                        <xsd:enumeration value="ENT"/>
                        <xsd:enumeration value="Gastroenterology"/>
                        <xsd:enumeration value="General Surgery"/>
                        <xsd:enumeration value="Geriatric Medicine"/>
                        <xsd:enumeration value="Gynaecology and Maternity"/>
                        <xsd:enumeration value="Hospital Dentistry"/>
                        <xsd:enumeration value="Lung Cancer"/>
                        <xsd:enumeration value="MU - Adult Crisis and Acute"/>
                        <xsd:enumeration value="MH - Children Crisis and Acute"/>
                        <xsd:enumeration value="MH - Psychiatric Rehabilitation"/>
                        <xsd:enumeration value="Neonatology"/>
                        <xsd:enumeration value="Neurology"/>
                        <xsd:enumeration value="Ophthalmology"/>
                        <xsd:enumeration value="Oral and Maxillofacial Surgery"/>
                        <xsd:enumeration value="Orthopaedic Adult Elective Surgery"/>
                        <xsd:enumeration value="Orthopaedic Adult Trauma Surgery"/>
                        <xsd:enumeration value="Outpatients"/>
                        <xsd:enumeration value="Paediatric Critical Care"/>
                        <xsd:enumeration value="Paediatric General Surgery"/>
                        <xsd:enumeration value="Paediatric Trauma and Orthopaedics"/>
                        <xsd:enumeration value="Pathology"/>
                        <xsd:enumeration value="Plastic Surgery and Burns"/>
                        <xsd:enumeration value="Radiology"/>
                        <xsd:enumeration value="Renal Medicine"/>
                        <xsd:enumeration value="Respiratory Medicine"/>
                        <xsd:enumeration value="Rheumatology"/>
                        <xsd:enumeration value="Spinal services"/>
                        <xsd:enumeration value="Stroke Services"/>
                        <xsd:enumeration value="Urology"/>
                        <xsd:enumeration value="Vascular Surgery"/>
                        <xsd:enumeration value="Coding"/>
                        <xsd:enumeration value="COVID-19"/>
                        <xsd:enumeration value="Hot-&amp;-Cold"/>
                        <xsd:enumeration value="Litigation"/>
                        <xsd:enumeration value="Procurement"/>
                        <xsd:enumeration value="SSI"/>
                        <xsd:enumeration value="Thrombosis"/>
                        <xsd:enumeration value="HVLC"/>
                        <xsd:enumeration value="Day case"/>
                        <xsd:enumeration value="UEC"/>
                        <xsd:enumeration value="Elective"/>
                        <xsd:enumeration value="Primary Care"/>
                        <xsd:enumeration value="Choice 55"/>
                        <xsd:enumeration value="Virtual Wards"/>
                        <xsd:enumeration value="Focused Support"/>
                        <xsd:enumeration value="Cancer"/>
                        <xsd:enumeration value="Diagnostics"/>
                        <xsd:enumeration value="CYP"/>
                        <xsd:enumeration value="Right Procedure, Right Place"/>
                        <xsd:enumeration value="Choice 62"/>
                        <xsd:enumeration value="Theatre Productivity"/>
                        <xsd:enumeration value="Further Faster"/>
                      </xsd:restriction>
                    </xsd:simpleType>
                  </xsd:union>
                </xsd:simpleType>
              </xsd:element>
            </xsd:sequence>
          </xsd:extension>
        </xsd:complexContent>
      </xsd:complexType>
    </xsd:element>
    <xsd:element name="Resourcetype" ma:index="18" nillable="true" ma:displayName="Resource type" ma:format="Dropdown" ma:internalName="Resourcetype">
      <xsd:complexType>
        <xsd:complexContent>
          <xsd:extension base="dms:MultiChoiceFillIn">
            <xsd:sequence>
              <xsd:element name="Value" maxOccurs="unbounded" minOccurs="0" nillable="true">
                <xsd:simpleType>
                  <xsd:union memberTypes="dms:Text">
                    <xsd:simpleType>
                      <xsd:restriction base="dms:Choice">
                        <xsd:enumeration value="National report"/>
                        <xsd:enumeration value="Pathway"/>
                        <xsd:enumeration value="Guidance"/>
                        <xsd:enumeration value="Toolkit / advice pack"/>
                        <xsd:enumeration value="Gateway / metrics"/>
                        <xsd:enumeration value="Case study"/>
                        <xsd:enumeration value="Video"/>
                        <xsd:enumeration value="Webinar"/>
                        <xsd:enumeration value="Coding"/>
                        <xsd:enumeration value="Academic review"/>
                        <xsd:enumeration value="Patient information"/>
                        <xsd:enumeration value="Case Study NR"/>
                        <xsd:enumeration value="Case study (guidance doc)"/>
                        <xsd:enumeration value="NHSE Draft Guidance"/>
                        <xsd:enumeration value="Trust Protocol"/>
                        <xsd:enumeration value="Guide"/>
                        <xsd:enumeration value="Other Online Content"/>
                        <xsd:enumeration value="Paper"/>
                        <xsd:enumeration value="Pathway Review"/>
                        <xsd:enumeration value="Vignette"/>
                        <xsd:enumeration value="Choice 21"/>
                      </xsd:restriction>
                    </xsd:simpleType>
                  </xsd:union>
                </xsd:simpleType>
              </xsd:element>
            </xsd:sequence>
          </xsd:extension>
        </xsd:complexContent>
      </xsd:complexType>
    </xsd:element>
    <xsd:element name="Publicationdate" ma:index="19" nillable="true" ma:displayName="Publication date" ma:format="DateOnly" ma:indexed="true" ma:internalName="Publicationdate">
      <xsd:simpleType>
        <xsd:restriction base="dms:DateTime"/>
      </xsd:simpleType>
    </xsd:element>
    <xsd:element name="Resourcelink" ma:index="20" nillable="true" ma:displayName="Resource link" ma:format="Hyperlink" ma:internalName="Resourcelink">
      <xsd:complexType>
        <xsd:complexContent>
          <xsd:extension base="dms:URL">
            <xsd:sequence>
              <xsd:element name="Url" type="dms:ValidUrl" minOccurs="0" nillable="true"/>
              <xsd:element name="Description" type="xsd:string" nillable="true"/>
            </xsd:sequence>
          </xsd:extension>
        </xsd:complexContent>
      </xsd:complexType>
    </xsd:element>
    <xsd:element name="BPLsitepage" ma:index="21" nillable="true" ma:displayName="BPL site page" ma:format="Hyperlink" ma:internalName="BPLsitepag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DateTaken" ma:index="22" nillable="true" ma:displayName="MediaServiceDateTaken" ma:hidden="true" ma:internalName="MediaServiceDateTaken" ma:readOnly="true">
      <xsd:simpleType>
        <xsd:restriction base="dms:Text"/>
      </xsd:simpleType>
    </xsd:element>
    <xsd:element name="MediaServiceAutoTags" ma:index="23" nillable="true" ma:displayName="Tags" ma:description="" ma:indexed="true" ma:internalName="MediaServiceAutoTag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OCR" ma:index="25" nillable="true" ma:displayName="Extracted Text" ma:internalName="MediaServiceOCR" ma:readOnly="true">
      <xsd:simpleType>
        <xsd:restriction base="dms:Note">
          <xsd:maxLength value="255"/>
        </xsd:restriction>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ServiceLocation" ma:index="28" nillable="true" ma:displayName="Location" ma:internalName="MediaServiceLocation" ma:readOnly="true">
      <xsd:simpleType>
        <xsd:restriction base="dms:Text"/>
      </xsd:simpleType>
    </xsd:element>
    <xsd:element name="lcf76f155ced4ddcb4097134ff3c332f" ma:index="3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IMAGE" ma:index="32" nillable="true" ma:displayName="IMAGE" ma:format="Thumbnail" ma:internalName="IMAGE">
      <xsd:simpleType>
        <xsd:restriction base="dms:Unknown"/>
      </xsd:simpleType>
    </xsd:element>
    <xsd:element name="Reviewed" ma:index="33" nillable="true" ma:displayName="Reviewed" ma:default="0" ma:format="Dropdown" ma:internalName="Reviewed">
      <xsd:simpleType>
        <xsd:restriction base="dms:Boolean"/>
      </xsd:simpleType>
    </xsd:element>
    <xsd:element name="Futureslink" ma:index="34" nillable="true" ma:displayName="Futures link" ma:format="Hyperlink" ma:internalName="Futureslink">
      <xsd:complexType>
        <xsd:complexContent>
          <xsd:extension base="dms:URL">
            <xsd:sequence>
              <xsd:element name="Url" type="dms:ValidUrl" minOccurs="0" nillable="true"/>
              <xsd:element name="Description" type="xsd:string" nillable="true"/>
            </xsd:sequence>
          </xsd:extension>
        </xsd:complexContent>
      </xsd:complexType>
    </xsd:element>
    <xsd:element name="Author0" ma:index="35" nillable="true" ma:displayName="Author" ma:description="Please specify author using the options below" ma:format="Dropdown" ma:internalName="Author0">
      <xsd:simpleType>
        <xsd:restriction base="dms:Choice">
          <xsd:enumeration value="GIRFT Academy"/>
          <xsd:enumeration value="GIRFT Comms"/>
          <xsd:enumeration value="NHSE"/>
          <xsd:enumeration value="GIRFT"/>
          <xsd:enumeration value="Royal College/Society"/>
          <xsd:enumeration value="Trust"/>
        </xsd:restriction>
      </xsd:simpleType>
    </xsd:element>
    <xsd:element name="Quarter" ma:index="36" nillable="true" ma:displayName="Quarter" ma:description="Please add in the quarter it was added, eg&#10;1 (quarter 1 - April/June)&#10;2 (quarter 2 - July/September)&#10;3 (quarter 3 - October/December)&#10;4 (quarter 4 - January/March)" ma:format="Dropdown" ma:internalName="Quarter" ma:percentage="FALSE">
      <xsd:simpleType>
        <xsd:restriction base="dms:Number"/>
      </xsd:simpleType>
    </xsd:element>
    <xsd:element name="Elective" ma:index="37" nillable="true" ma:displayName="Elective" ma:default="1" ma:format="Dropdown" ma:internalName="Elective">
      <xsd:simpleType>
        <xsd:restriction base="dms:Boolean"/>
      </xsd:simpleType>
    </xsd:element>
    <xsd:element name="UrgentEmergencyCare_x0028_UEC_x0029_" ma:index="38" nillable="true" ma:displayName="Urgent &amp; Emergency Care (UEC)" ma:default="1" ma:format="Dropdown" ma:internalName="UrgentEmergencyCare_x0028_UEC_x0029_">
      <xsd:simpleType>
        <xsd:restriction base="dms:Boolean"/>
      </xsd:simpleType>
    </xsd:element>
    <xsd:element name="PrimaryCare" ma:index="39" nillable="true" ma:displayName="Primary Care" ma:default="1" ma:format="Dropdown" ma:internalName="PrimaryCare">
      <xsd:simpleType>
        <xsd:restriction base="dms:Boolean"/>
      </xsd:simpleType>
    </xsd:element>
    <xsd:element name="Outpatients" ma:index="40" nillable="true" ma:displayName="Outpatients" ma:default="1" ma:format="Dropdown" ma:internalName="Outpatients">
      <xsd:simpleType>
        <xsd:restriction base="dms:Boolean"/>
      </xsd:simpleType>
    </xsd:element>
    <xsd:element name="HVLC" ma:index="41" nillable="true" ma:displayName="HVLC" ma:default="1" ma:format="Dropdown" ma:internalName="HVLC">
      <xsd:simpleType>
        <xsd:restriction base="dms:Boolean"/>
      </xsd:simpleType>
    </xsd:element>
    <xsd:element name="PublicorPrivate" ma:index="42" nillable="true" ma:displayName="Public or Private" ma:format="Dropdown" ma:internalName="PublicorPrivate">
      <xsd:simpleType>
        <xsd:restriction base="dms:Choice">
          <xsd:enumeration value="Public"/>
          <xsd:enumeration value="Private"/>
        </xsd:restriction>
      </xsd:simpleType>
    </xsd:element>
    <xsd:element name="DayCase" ma:index="43" nillable="true" ma:displayName="Day Case" ma:default="1" ma:format="Dropdown" ma:internalName="DayCase">
      <xsd:simpleType>
        <xsd:restriction base="dms:Boolean"/>
      </xsd:simpleType>
    </xsd:element>
    <xsd:element name="Cancer" ma:index="44" nillable="true" ma:displayName="Cancer" ma:default="1" ma:format="Dropdown" ma:internalName="Cancer">
      <xsd:simpleType>
        <xsd:restriction base="dms:Boolean"/>
      </xsd:simpleType>
    </xsd:element>
    <xsd:element name="ReviewDate_x0028_Year_x0029_" ma:index="45" nillable="true" ma:displayName="Review Date (Year)" ma:format="DateOnly" ma:internalName="ReviewDate_x0028_Year_x0029_">
      <xsd:simpleType>
        <xsd:restriction base="dms:DateTime"/>
      </xsd:simpleType>
    </xsd:element>
    <xsd:element name="FurtherFaster" ma:index="46" nillable="true" ma:displayName="Further Faster" ma:default="0" ma:format="Dropdown" ma:internalName="FurtherFaster">
      <xsd:simpleType>
        <xsd:restriction base="dms:Boolean"/>
      </xsd:simpleType>
    </xsd:element>
    <xsd:element name="MediaServiceObjectDetectorVersions" ma:index="47" nillable="true" ma:displayName="MediaServiceObjectDetectorVersions" ma:description="" ma:hidden="true" ma:indexed="true" ma:internalName="MediaServiceObjectDetectorVersions" ma:readOnly="true">
      <xsd:simpleType>
        <xsd:restriction base="dms:Text"/>
      </xsd:simpleType>
    </xsd:element>
    <xsd:element name="NHSEWebsitelink" ma:index="48" nillable="true" ma:displayName="NHS E Website link" ma:description="URL on NHS England website where a link should be added directing to the GIRFT resource" ma:format="Hyperlink" ma:internalName="NHSEWebsitelink">
      <xsd:complexType>
        <xsd:complexContent>
          <xsd:extension base="dms:URL">
            <xsd:sequence>
              <xsd:element name="Url" type="dms:ValidUrl" minOccurs="0" nillable="true"/>
              <xsd:element name="Description" type="xsd:string" nillable="true"/>
            </xsd:sequence>
          </xsd:extension>
        </xsd:complexContent>
      </xsd:complexType>
    </xsd:element>
    <xsd:element name="NHSEwebsitecomment" ma:index="49" nillable="true" ma:displayName="NHS E website comment" ma:description="Add notes on where a link could be added on the NHS E web page" ma:format="Dropdown" ma:internalName="NHSEwebsitecomment">
      <xsd:simpleType>
        <xsd:restriction base="dms:Text">
          <xsd:maxLength value="255"/>
        </xsd:restriction>
      </xsd:simpleType>
    </xsd:element>
    <xsd:element name="MediaServiceSearchProperties" ma:index="5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405e2d-ab17-4d57-81f5-1ee9003f9ce6"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31" nillable="true" ma:displayName="Taxonomy Catch All Column" ma:hidden="true" ma:list="{f1d7d862-90c4-479f-9c9e-a83ff5c9712d}" ma:internalName="TaxCatchAll" ma:showField="CatchAllData" ma:web="ebd64cbd-6cf5-435c-bd4a-b8fc9bc14a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BD0A22-F84C-45D7-8A5B-BEFDD5D091F0}">
  <ds:schemaRefs>
    <ds:schemaRef ds:uri="http://purl.org/dc/dcmitype/"/>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www.w3.org/XML/1998/namespace"/>
    <ds:schemaRef ds:uri="00405e2d-ab17-4d57-81f5-1ee9003f9ce6"/>
    <ds:schemaRef ds:uri="http://schemas.openxmlformats.org/package/2006/metadata/core-properties"/>
    <ds:schemaRef ds:uri="e6083229-04ca-414c-a213-52d5c3684871"/>
    <ds:schemaRef ds:uri="http://purl.org/dc/terms/"/>
    <ds:schemaRef ds:uri="e6cc0292-595c-425b-8da8-87c44f411e03"/>
    <ds:schemaRef ds:uri="http://schemas.microsoft.com/sharepoint/v3"/>
    <ds:schemaRef ds:uri="cccaf3ac-2de9-44d4-aa31-54302fceb5f7"/>
  </ds:schemaRefs>
</ds:datastoreItem>
</file>

<file path=customXml/itemProps2.xml><?xml version="1.0" encoding="utf-8"?>
<ds:datastoreItem xmlns:ds="http://schemas.openxmlformats.org/officeDocument/2006/customXml" ds:itemID="{02168DAD-9910-4C0B-9F7D-27DFF1EA59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6cc0292-595c-425b-8da8-87c44f411e03"/>
    <ds:schemaRef ds:uri="00405e2d-ab17-4d57-81f5-1ee9003f9ce6"/>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46F170-3066-4CD0-9809-821AFE7323F8}">
  <ds:schemaRefs>
    <ds:schemaRef ds:uri="http://schemas.microsoft.com/sharepoint/v3/contenttype/forms"/>
  </ds:schemaRefs>
</ds:datastoreItem>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emplate>Office Theme</Template>
  <TotalTime>91598</TotalTime>
  <Words>4556</Words>
  <Application>Microsoft Office PowerPoint</Application>
  <PresentationFormat>On-screen Show (4:3)</PresentationFormat>
  <Paragraphs>136</Paragraphs>
  <Slides>24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Office Theme</vt:lpstr>
      <vt:lpstr>Getting It Right First Time (GIRFT) Mental Health – Adult Crisis &amp; Acute Care  10 High impact changes for acute adult/older adult inpatient admissions: Lessons from the first two years February 2025   </vt:lpstr>
      <vt:lpstr>PowerPoint Presentation</vt:lpstr>
      <vt:lpstr>PowerPoint Presentation</vt:lpstr>
      <vt:lpstr>Serious Mental Illness (SMI) as defined in the Long Term Plan (LTP)</vt:lpstr>
      <vt:lpstr>Unwarranted, Avoidable Harm</vt:lpstr>
      <vt:lpstr>The national aims  have not changed since 2017…</vt:lpstr>
      <vt:lpstr>So, what do the Ten High Impact Changes  have to do with it?</vt:lpstr>
      <vt:lpstr>Therapeutic benefit </vt:lpstr>
      <vt:lpstr>1. Identify the purpose of the admission, set an expected date of discharge (estimated discharge date (EDD)) for when this purpose will be achieved, and communicate this with the person, family/carers and any teams involved in the person's care post-discharge, e.g. community mental health team (CMHT) or crisis resolution home treatment team (CRHTT).​ </vt:lpstr>
      <vt:lpstr>Purpose of Admission</vt:lpstr>
      <vt:lpstr>Estimated date of discharge (EDD)</vt:lpstr>
      <vt:lpstr>Communication with key others</vt:lpstr>
      <vt:lpstr>2. Complete care formulation and care planning at the earliest opportunity with the person, and within a maximum of 72 hrs of admission</vt:lpstr>
      <vt:lpstr>3. Identify any potential barriers to discharge early on in admission and take action to address these. Where appropriate action cannot be taken, escalate this to the ICB Discharge Lead </vt:lpstr>
      <vt:lpstr>If an inpatient admission is required; what needs to be done to get the person back to the community as soon as feasible?</vt:lpstr>
      <vt:lpstr>4. Conduct daily reviews, such as the 'Red to Green' approach, to ensure each day is adding therapeutic benefit for the person and is in line with the purpose of admission. </vt:lpstr>
      <vt:lpstr>5. Hold Multi Agency Discharge Events (MADE)  with key partners on a regular basis, to review complex cases </vt:lpstr>
      <vt:lpstr>Why MADE?</vt:lpstr>
      <vt:lpstr>6. Ensure partnership working and early engagement with the person, family/carers and teams involved in the person's post-discharge support; agree a joint action plan with key responsibilities, for example for social care, housing, primary care, CMHT, CRHTT, etc.​  </vt:lpstr>
      <vt:lpstr>7. Apply 7-day working to enable people who are  clinically ready for discharge to be discharged over weekends and bank holidays, and allow people who require admission timely access to local beds​ </vt:lpstr>
      <vt:lpstr>8. Identify common reasons and solutions to  people being delayed in hospital once clinically ready for discharge, e.g., housing support  /accommodation ​ </vt:lpstr>
      <vt:lpstr>9. Communicate notice of discharge at least  48 hours prior to the person being discharged, to the person, their family/carers and any ongoing support services </vt:lpstr>
      <vt:lpstr>10. Follow up to be carried out with the person by the CMHT or CRHTT at the earliest opportunity and within a maximum of 72 hours of discharge, to ensure the right discharge support is in place  </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GIRFT presentation</dc:title>
  <dc:creator>Caroline Beadle</dc:creator>
  <cp:lastModifiedBy>DAVIES, Suzannah (NHS ENGLAND - X24)</cp:lastModifiedBy>
  <cp:revision>489</cp:revision>
  <cp:lastPrinted>2018-03-15T11:07:08Z</cp:lastPrinted>
  <dcterms:created xsi:type="dcterms:W3CDTF">2018-02-09T10:02:24Z</dcterms:created>
  <dcterms:modified xsi:type="dcterms:W3CDTF">2025-03-26T15:06:09Z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0x01010053F0481174317F4E894E04AF82661D30</vt:lpwstr>
  </property>
  <property fmtid="{D5CDD505-2E9C-101B-9397-08002B2CF9AE}" pid="3" name="MediaServiceImageTags">
    <vt:lpwstr/>
  </property>
</Properties>
</file>