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3" r:id="rId4"/>
  </p:sldMasterIdLst>
  <p:notesMasterIdLst>
    <p:notesMasterId r:id="rId37"/>
  </p:notesMasterIdLst>
  <p:handoutMasterIdLst>
    <p:handoutMasterId r:id="rId38"/>
  </p:handoutMasterIdLst>
  <p:sldIdLst>
    <p:sldId id="2145707272" r:id="rId5"/>
    <p:sldId id="2145707276" r:id="rId6"/>
    <p:sldId id="2145707282" r:id="rId7"/>
    <p:sldId id="2145707283" r:id="rId8"/>
    <p:sldId id="2145707285" r:id="rId9"/>
    <p:sldId id="2145707286" r:id="rId10"/>
    <p:sldId id="2145707288" r:id="rId11"/>
    <p:sldId id="2145707289" r:id="rId12"/>
    <p:sldId id="2145707331" r:id="rId13"/>
    <p:sldId id="2145707291" r:id="rId14"/>
    <p:sldId id="2145707294" r:id="rId15"/>
    <p:sldId id="2145707298" r:id="rId16"/>
    <p:sldId id="2145707299" r:id="rId17"/>
    <p:sldId id="2145707300" r:id="rId18"/>
    <p:sldId id="2145707303" r:id="rId19"/>
    <p:sldId id="2145707301" r:id="rId20"/>
    <p:sldId id="2145707302" r:id="rId21"/>
    <p:sldId id="2145707305" r:id="rId22"/>
    <p:sldId id="2145707306" r:id="rId23"/>
    <p:sldId id="2145707307" r:id="rId24"/>
    <p:sldId id="2145707311" r:id="rId25"/>
    <p:sldId id="2145707312" r:id="rId26"/>
    <p:sldId id="2145707330" r:id="rId27"/>
    <p:sldId id="2145707314" r:id="rId28"/>
    <p:sldId id="2145707315" r:id="rId29"/>
    <p:sldId id="2145707317" r:id="rId30"/>
    <p:sldId id="2145707318" r:id="rId31"/>
    <p:sldId id="2145707321" r:id="rId32"/>
    <p:sldId id="2145707322" r:id="rId33"/>
    <p:sldId id="2145707324" r:id="rId34"/>
    <p:sldId id="2145707325" r:id="rId35"/>
    <p:sldId id="2145707271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verview slides" id="{A97AD846-9C9F-424E-9EF2-1989CD466567}">
          <p14:sldIdLst>
            <p14:sldId id="2145707272"/>
            <p14:sldId id="2145707276"/>
            <p14:sldId id="2145707282"/>
            <p14:sldId id="2145707283"/>
            <p14:sldId id="2145707285"/>
            <p14:sldId id="2145707286"/>
            <p14:sldId id="2145707288"/>
            <p14:sldId id="2145707289"/>
            <p14:sldId id="2145707331"/>
            <p14:sldId id="2145707291"/>
            <p14:sldId id="2145707294"/>
            <p14:sldId id="2145707298"/>
            <p14:sldId id="2145707299"/>
            <p14:sldId id="2145707300"/>
            <p14:sldId id="2145707303"/>
            <p14:sldId id="2145707301"/>
            <p14:sldId id="2145707302"/>
            <p14:sldId id="2145707305"/>
            <p14:sldId id="2145707306"/>
            <p14:sldId id="2145707307"/>
            <p14:sldId id="2145707311"/>
            <p14:sldId id="2145707312"/>
            <p14:sldId id="2145707330"/>
            <p14:sldId id="2145707314"/>
            <p14:sldId id="2145707315"/>
            <p14:sldId id="2145707317"/>
            <p14:sldId id="2145707318"/>
            <p14:sldId id="2145707321"/>
            <p14:sldId id="2145707322"/>
            <p14:sldId id="2145707324"/>
            <p14:sldId id="2145707325"/>
          </p14:sldIdLst>
        </p14:section>
        <p14:section name="Closing slides" id="{930045EA-29C0-4543-A023-C896A3E11DFF}">
          <p14:sldIdLst>
            <p14:sldId id="214570727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Wilkinson" initials="SW" lastIdx="1" clrIdx="0">
    <p:extLst>
      <p:ext uri="{19B8F6BF-5375-455C-9EA6-DF929625EA0E}">
        <p15:presenceInfo xmlns:p15="http://schemas.microsoft.com/office/powerpoint/2012/main" userId="1186059c3be801a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1DE"/>
    <a:srgbClr val="FF33CC"/>
    <a:srgbClr val="DBDBDB"/>
    <a:srgbClr val="A6A6A6"/>
    <a:srgbClr val="004386"/>
    <a:srgbClr val="C2E4FF"/>
    <a:srgbClr val="F2F4F7"/>
    <a:srgbClr val="E7EAF3"/>
    <a:srgbClr val="FFFFFF"/>
    <a:srgbClr val="80D4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2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2EEC95-64DF-BC69-FC71-A682B40486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11872-9401-5D00-CCCA-46DDE0B8B9C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6D816-94D6-40FC-B977-F8A94C7E4824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56112-4593-5EC1-B7DA-2B07022F7AC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9C22BD-2C7D-A062-42A2-EA161F716A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EB188-56CE-4FCB-8130-436851797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1816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ED4C3-48B6-4E4A-9B0F-8051E56348DC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EC7EF-95E1-3D44-A982-BC7A3E9C6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33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15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3489F-997E-3C43-174B-5279EB87F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FA4EDF-9E9C-457B-2772-E73D89D9E4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8AB049-093A-7BE4-3FF7-60CC458597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FA9BE9-BF64-FFB5-6620-688D856A50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327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FD04E-6087-0862-8859-70F73861A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0DDA53-A89D-39DE-791C-51E4C70D09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AF8B85-3E17-D6A5-C4BB-71D57D11A7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99A09-4D39-93F1-6F7F-444813947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859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942AA-90E7-BF74-D498-A23AC42A08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4F898B-076B-CB3A-359A-8DF39BED49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4ADFC7-F8A9-29C6-208F-30E2887CA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C958E-E5EB-F179-B060-5977F86758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787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B373B-C4B2-03C5-C6D0-DAB6031FF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6E84E4-08D6-502C-5BAD-209F3F105F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E52575-980F-3AB3-0645-B9DABC3C1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B8A58-61DF-D870-824C-7A583A7499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21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1713C-3D9C-554C-5C4B-BB2CCD3E9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BA0BFE-138B-A422-60E8-7A918122F9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117369-9850-8901-506E-D285093F1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C0E13-F311-F297-EE64-D61307533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53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76BA5-C169-AD54-D065-EEAEDFC33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5B876C-F2FA-972B-F5FD-873EFEF98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A7FEB1-27AE-1D89-0C65-CBB78376CF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2698A-43DD-72E8-0C3F-11F06398C8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326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11D841-7598-D0E6-A2F6-58FB31731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426327-6DB0-892A-58F6-0D6B27735F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B0D13-DB7D-7A3D-7A65-FD36E6C0D7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E6B896-65E7-19C5-9C16-E39C5F05C8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17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302C5-4ABD-C750-C7A2-D167F2132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B6ADAF-EFD2-B76A-25AE-68D00CED71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8711CE-6149-72AF-C095-A57E81CC49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41A74D-7D1A-1F8D-D2F1-016C02E0F3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3968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15F20-2F47-C993-8194-E8998FCEE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900F97-8D2C-430E-76F8-624E5A1E7B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F9AE7D-72D0-2A6C-CBC1-DD60EF6F6B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403159-A5A4-8503-A826-2E8CEFCF8B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0795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4CCE1-61AF-7BCA-1645-7EA62B5AC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15B170-9A71-9C86-E51D-A53AC1C8E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1E0070-1974-FCE9-A40D-57F719D72E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0E8DEB-C62E-94B5-F6F3-B43868E690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462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C2337-7CF7-0DE3-BF1E-8B8DC5A49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331BA2-8993-293C-AB13-9DD0CCC51B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DA0B1C-6B7B-F065-E392-316DD77423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10C76-5D98-F8F6-8C4B-8B80BA1FF6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16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4C560-7626-8703-A4F7-889675913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8FB162-748F-C44D-7F3B-A2C0784696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D257B-4AFF-CE2E-1186-ACAE178D0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40C49A-0A4E-AE4A-792D-AE0A9A6A1D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281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AACE1-8F2F-9471-7B57-6CC5F7E14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F4C12-1C0C-13E1-1823-921AB9CFF5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6D8B5-E535-F683-64EB-FCFD98CA8C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8D6A4-F843-829D-FE1D-09434E7883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62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9FAFA-9A52-867C-CFAD-D8093B310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32ABE2-8FEE-9EBB-1ABD-4B543A8E08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2C4693-5756-3FC3-5BBE-9CE5E50A9B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80BD43-16DA-92D3-8FB5-B5DA7C9063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4786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666AE-27F4-E58F-1076-7CD184373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74A521-8C51-5919-BC83-1AC20D214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7E6CB7-3E03-C349-9308-38EB0460BE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0BA76-D488-2E4B-5BA1-029B83297E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2333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73BDA-2AD5-4A9E-5702-2C40600D5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A6DD8A-9544-7958-FF00-E50FB4C9C7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97EC9E-8AA7-ACD9-9E87-1452609C74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66986-81D0-8743-0165-071D7A61F9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0111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910C4-2D3C-E427-9492-D07F76911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259805-850B-EAE0-59E8-5E5EF0706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176023-89F7-8B07-7273-13C3958E42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8D0251-86AD-169C-2C25-BBB33DFD61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0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3660B1-C0C9-2BF5-481B-53E581881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0AE8C-8E2C-7422-68F8-0DE760E02F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0A8805-77E7-BBEA-80DC-6C4B08FD26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19E0C9-BDC3-3CBA-B07B-909B849F63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712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F443C-DD2A-58B0-1125-361B5BC32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64662D-A5E0-9159-0541-762E125121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761B65-552B-8F8B-DAC9-1788299BB8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737D46-EDE9-4CFE-804B-D9DA067C85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654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1F2E7-6721-A79F-D938-D85F34899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F47790-37B1-77C9-75F8-899E95456C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6C582F-7D67-EF18-D158-0725520F91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7DAA7-EC89-4AC9-E852-6A6D3E6A3B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9682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FD976-3820-079E-291E-93369DF57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6F2EE8-C3B1-C978-1CD8-5FE957DFF2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CECF31-A88E-78A4-059B-A27108EAAE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4A6C8F-689E-40CB-388C-B7167B100D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1702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48FF3-6988-D8C5-500F-7BF508CA2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B2860F-0BBF-2E49-E86F-A90AE9C4DC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B0161-0A5B-B59D-9F2E-EF0A41094B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BD61C9-8311-789E-FB9B-6F4494C7A3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7114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7F276-9E15-ABC6-F920-C6DCBA865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B67EB6-527F-1539-353B-D3C99DC3D2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A03964-27AE-E683-5C30-73614BB446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77F78-78A7-4880-E4A7-A47D72BBD4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7920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3280-651D-33E5-DD94-227CBE44C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B4EA5-C847-436C-A1CE-D0DE184223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AA2116-9C99-4906-C686-2DF1BD9F0C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B033E-0B41-FF0C-45B5-39A35D2621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098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86556-AC77-5516-1517-8A2B28833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EB96EE-8DB6-C67A-80E4-79CE2C5FBF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A9CC4A-E2B2-FA4F-EC60-3700EC3039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BC3F5F-C2A8-7CDF-D6CB-3797C60488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7595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662F6-0CF5-2193-7FFA-EA51F9931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7FA42A-7701-D699-FC90-059955B42F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7BA6B8-D33C-DEBB-67AF-F522BEFD5C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E0C36-B1C2-6549-F85F-A4EC00C450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1640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FDE1B-25E2-B165-E8F3-CB854B561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F4A528-DFA9-5CCB-8A8D-D40D7B815E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946E95-9800-3AB6-B849-328D14293A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6B7A1-5523-019A-FB23-0DB31E6FFC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EC7EF-95E1-3D44-A982-BC7A3E9C617E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712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4.svg"/><Relationship Id="rId7" Type="http://schemas.openxmlformats.org/officeDocument/2006/relationships/image" Target="../media/image17.png"/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A picture containing icon&#10;&#10;Description automatically generated">
            <a:extLst>
              <a:ext uri="{FF2B5EF4-FFF2-40B4-BE49-F238E27FC236}">
                <a16:creationId xmlns:a16="http://schemas.microsoft.com/office/drawing/2014/main" id="{598E9D71-498A-0294-DB92-FA8A45963C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01824" y="-573833"/>
            <a:ext cx="10984992" cy="80056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D054BE-B63C-B248-A010-D04767679CD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344222"/>
            <a:ext cx="5418195" cy="2507695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defRPr sz="4000" b="1" spc="-31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B3AB80-4EA2-FC4A-9654-92EF4DFF45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002" y="3908220"/>
            <a:ext cx="5516516" cy="10249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>
                <a:solidFill>
                  <a:schemeClr val="accent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DEB39-6B31-D948-AF21-75D8DF423B1B}"/>
              </a:ext>
            </a:extLst>
          </p:cNvPr>
          <p:cNvSpPr txBox="1"/>
          <p:nvPr userDrawn="1"/>
        </p:nvSpPr>
        <p:spPr>
          <a:xfrm>
            <a:off x="3225115" y="601774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F2A1D7-0D87-D844-942F-FEAD20579184}"/>
              </a:ext>
            </a:extLst>
          </p:cNvPr>
          <p:cNvSpPr txBox="1"/>
          <p:nvPr userDrawn="1"/>
        </p:nvSpPr>
        <p:spPr>
          <a:xfrm>
            <a:off x="9233458" y="5486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800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28D04FEF-6120-D9DF-6018-2393FD137B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51045" y="364433"/>
            <a:ext cx="1208955" cy="97978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C22880-C390-57D4-44CB-94AB13C6EA3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749" y="1688505"/>
            <a:ext cx="3459281" cy="2056321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307E1B-9C2D-B5C0-ED62-D72067CA875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645" y="4454761"/>
            <a:ext cx="2298209" cy="1464261"/>
          </a:xfrm>
          <a:prstGeom prst="rect">
            <a:avLst/>
          </a:prstGeom>
        </p:spPr>
      </p:pic>
      <p:pic>
        <p:nvPicPr>
          <p:cNvPr id="5" name="Picture 4" descr="A blue and white logo&#10;&#10;Description automatically generated">
            <a:extLst>
              <a:ext uri="{FF2B5EF4-FFF2-40B4-BE49-F238E27FC236}">
                <a16:creationId xmlns:a16="http://schemas.microsoft.com/office/drawing/2014/main" id="{EA71FCBD-E3D9-27DF-1FBA-800F8514DD9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645445" y="6144973"/>
            <a:ext cx="2114555" cy="530450"/>
          </a:xfrm>
          <a:prstGeom prst="rect">
            <a:avLst/>
          </a:prstGeom>
        </p:spPr>
      </p:pic>
      <p:pic>
        <p:nvPicPr>
          <p:cNvPr id="6" name="Picture 5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46C03B10-42AC-5346-4D45-C0A620933D1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2005" y="557546"/>
            <a:ext cx="4560329" cy="59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45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, subhead,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277" y="1560777"/>
            <a:ext cx="11683585" cy="4293955"/>
          </a:xfrm>
          <a:prstGeom prst="rect">
            <a:avLst/>
          </a:prstGeom>
        </p:spPr>
        <p:txBody>
          <a:bodyPr lIns="0" tIns="0" rIns="0" bIns="0" numCol="1" spcCol="43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accent6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3145" y="1007260"/>
            <a:ext cx="11685715" cy="462017"/>
          </a:xfrm>
          <a:prstGeom prst="rect">
            <a:avLst/>
          </a:prstGeom>
        </p:spPr>
        <p:txBody>
          <a:bodyPr lIns="0" tIns="0" rIns="0" bIns="0" numCol="1" anchor="t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None/>
              <a:defRPr sz="2400" b="1">
                <a:solidFill>
                  <a:schemeClr val="accent6"/>
                </a:solidFill>
              </a:defRPr>
            </a:lvl1pPr>
            <a:lvl2pPr marL="357179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5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60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39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 if needed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5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E4AB90-2CB6-0646-B56C-4B58E33EC9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5273" y="129847"/>
            <a:ext cx="10161715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pic>
        <p:nvPicPr>
          <p:cNvPr id="11" name="Picture 10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5C07192F-C00B-DD97-6D1D-FBEDD3D9C5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5D23AB9-9C82-7B97-B349-D36AF613052B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6BA1B77B-974C-ADF5-19E9-2DF8B2E7EB5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69745" y="6064448"/>
            <a:ext cx="3430643" cy="4465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B2D94F2-4424-C73E-9227-BCE9C7D7038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7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e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E4EE10-8D4E-C85B-5620-784900182A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" y="4"/>
            <a:ext cx="12191999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2C90ABAC-E435-5C65-A8FA-9E315CE9DE5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6" y="-1"/>
            <a:ext cx="6095999" cy="6858000"/>
          </a:xfrm>
          <a:prstGeom prst="rect">
            <a:avLst/>
          </a:prstGeom>
          <a:noFill/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A16B251-D1BB-394C-319F-40E8F04D7FB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7052" y="1673328"/>
            <a:ext cx="3461285" cy="6583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3600" b="1">
                <a:solidFill>
                  <a:schemeClr val="tx1"/>
                </a:solidFill>
              </a:defRPr>
            </a:lvl1pPr>
            <a:lvl2pPr marL="357179" indent="0">
              <a:buNone/>
              <a:defRPr>
                <a:solidFill>
                  <a:schemeClr val="tx1"/>
                </a:solidFill>
              </a:defRPr>
            </a:lvl2pPr>
            <a:lvl3pPr marL="714357" indent="0">
              <a:buNone/>
              <a:defRPr>
                <a:solidFill>
                  <a:schemeClr val="tx1"/>
                </a:solidFill>
              </a:defRPr>
            </a:lvl3pPr>
            <a:lvl4pPr marL="1081060" indent="0">
              <a:buNone/>
              <a:defRPr>
                <a:solidFill>
                  <a:schemeClr val="tx1"/>
                </a:solidFill>
              </a:defRPr>
            </a:lvl4pPr>
            <a:lvl5pPr marL="1438239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Heading label</a:t>
            </a:r>
          </a:p>
        </p:txBody>
      </p:sp>
      <p:pic>
        <p:nvPicPr>
          <p:cNvPr id="6" name="Picture 5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C07C016D-BB18-583C-70B5-23FAD527DE0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F8BF4FA-2968-4108-ED10-01A00B37F4CD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8C655B31-B818-BB1D-4686-450591685B2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69745" y="6031934"/>
            <a:ext cx="3430643" cy="4465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12F104-31F1-0570-1FEC-ABFAF3F5898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08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EA7B0BA1-E61A-5019-0AA4-5328CA2AB0E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59551" y="0"/>
            <a:ext cx="6096000" cy="6858000"/>
          </a:xfrm>
          <a:prstGeom prst="rect">
            <a:avLst/>
          </a:prstGeom>
          <a:noFill/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B4F947-0C85-DAF2-683C-40847EF7F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39604" y="4"/>
            <a:ext cx="11816863" cy="6857999"/>
          </a:xfrm>
          <a:prstGeom prst="rect">
            <a:avLst/>
          </a:prstGeom>
        </p:spPr>
      </p:pic>
      <p:pic>
        <p:nvPicPr>
          <p:cNvPr id="3" name="Picture 2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8CC579D4-0122-A761-3915-C9C18A57D9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A43B146-70BC-97A5-7204-7D9B1EAEFF48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AC532EE-A4AC-F409-5CD7-FEB32307B31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69745" y="6031934"/>
            <a:ext cx="3430643" cy="4465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4832A6-F7EC-EF8E-1E62-FD326FDCB7D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6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C30C3909-1482-1013-E118-A2CE0A1DD3D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"/>
            <a:ext cx="12192000" cy="5967785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2937" y="3564000"/>
            <a:ext cx="3890151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79" indent="0">
              <a:buNone/>
              <a:defRPr/>
            </a:lvl2pPr>
            <a:lvl3pPr marL="714357" indent="0">
              <a:buNone/>
              <a:defRPr/>
            </a:lvl3pPr>
            <a:lvl4pPr marL="1081060" indent="0">
              <a:buNone/>
              <a:defRPr/>
            </a:lvl4pPr>
            <a:lvl5pPr marL="1438239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82932" y="2520000"/>
            <a:ext cx="6948488" cy="96361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79" indent="0">
              <a:buNone/>
              <a:defRPr>
                <a:solidFill>
                  <a:schemeClr val="tx1"/>
                </a:solidFill>
              </a:defRPr>
            </a:lvl2pPr>
            <a:lvl3pPr marL="714357" indent="0">
              <a:buNone/>
              <a:defRPr>
                <a:solidFill>
                  <a:schemeClr val="tx1"/>
                </a:solidFill>
              </a:defRPr>
            </a:lvl3pPr>
            <a:lvl4pPr marL="1081060" indent="0">
              <a:buNone/>
              <a:defRPr>
                <a:solidFill>
                  <a:schemeClr val="tx1"/>
                </a:solidFill>
              </a:defRPr>
            </a:lvl4pPr>
            <a:lvl5pPr marL="1438239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pic>
        <p:nvPicPr>
          <p:cNvPr id="2" name="Picture 1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B8C433CA-ED8A-4B13-EF3F-865CDEA383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D9BECA0-76A4-9033-6072-D9F4AA80B3CB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1476A104-DC32-2C11-7C09-907ABD5C506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69745" y="6026778"/>
            <a:ext cx="3430643" cy="4465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15B7C5-2193-6300-C6A8-BA12B134737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9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37092F3-915E-341D-8AD1-B8E398E9BFA4}"/>
              </a:ext>
            </a:extLst>
          </p:cNvPr>
          <p:cNvSpPr/>
          <p:nvPr userDrawn="1"/>
        </p:nvSpPr>
        <p:spPr>
          <a:xfrm>
            <a:off x="-14634" y="-34893"/>
            <a:ext cx="12206636" cy="6872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6" name="Picture 5" descr="Chart&#10;&#10;Description automatically generated with medium confidence">
            <a:extLst>
              <a:ext uri="{FF2B5EF4-FFF2-40B4-BE49-F238E27FC236}">
                <a16:creationId xmlns:a16="http://schemas.microsoft.com/office/drawing/2014/main" id="{0AF6C2AD-0E53-2A94-6EDF-C2BC1C35E6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55436" y="-101639"/>
            <a:ext cx="12747435" cy="6959639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2005" y="3903218"/>
            <a:ext cx="3890151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79" indent="0">
              <a:buNone/>
              <a:defRPr/>
            </a:lvl2pPr>
            <a:lvl3pPr marL="714357" indent="0">
              <a:buNone/>
              <a:defRPr/>
            </a:lvl3pPr>
            <a:lvl4pPr marL="1081060" indent="0">
              <a:buNone/>
              <a:defRPr/>
            </a:lvl4pPr>
            <a:lvl5pPr marL="1438239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2005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79" indent="0">
              <a:buNone/>
              <a:defRPr>
                <a:solidFill>
                  <a:schemeClr val="tx1"/>
                </a:solidFill>
              </a:defRPr>
            </a:lvl2pPr>
            <a:lvl3pPr marL="714357" indent="0">
              <a:buNone/>
              <a:defRPr>
                <a:solidFill>
                  <a:schemeClr val="tx1"/>
                </a:solidFill>
              </a:defRPr>
            </a:lvl3pPr>
            <a:lvl4pPr marL="1081060" indent="0">
              <a:buNone/>
              <a:defRPr>
                <a:solidFill>
                  <a:schemeClr val="tx1"/>
                </a:solidFill>
              </a:defRPr>
            </a:lvl4pPr>
            <a:lvl5pPr marL="1438239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pic>
        <p:nvPicPr>
          <p:cNvPr id="4" name="Picture 3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E9664DD1-9CEE-51EF-8D7C-171DA81231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DD5285C-85F2-9BA0-6404-D50A741FAC5E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25B6989A-4AEC-F4CA-13E0-9D4C7EC9738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69745" y="6031934"/>
            <a:ext cx="3430643" cy="4465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52A97C-FE6A-5938-48E9-510015F509A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9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line slide with imag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EF456E7-F404-A541-B6E9-27C1B10EC60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noFill/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5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50355A0D-4235-0CF1-A976-C33D8CCCBF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1921" y="3903218"/>
            <a:ext cx="3890151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79" indent="0">
              <a:buNone/>
              <a:defRPr/>
            </a:lvl2pPr>
            <a:lvl3pPr marL="714357" indent="0">
              <a:buNone/>
              <a:defRPr/>
            </a:lvl3pPr>
            <a:lvl4pPr marL="1081060" indent="0">
              <a:buNone/>
              <a:defRPr/>
            </a:lvl4pPr>
            <a:lvl5pPr marL="1438239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5B6F326D-0ECB-4952-2659-CD17291986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1921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79" indent="0">
              <a:buNone/>
              <a:defRPr>
                <a:solidFill>
                  <a:schemeClr val="tx1"/>
                </a:solidFill>
              </a:defRPr>
            </a:lvl2pPr>
            <a:lvl3pPr marL="714357" indent="0">
              <a:buNone/>
              <a:defRPr>
                <a:solidFill>
                  <a:schemeClr val="tx1"/>
                </a:solidFill>
              </a:defRPr>
            </a:lvl3pPr>
            <a:lvl4pPr marL="1081060" indent="0">
              <a:buNone/>
              <a:defRPr>
                <a:solidFill>
                  <a:schemeClr val="tx1"/>
                </a:solidFill>
              </a:defRPr>
            </a:lvl4pPr>
            <a:lvl5pPr marL="1438239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pic>
        <p:nvPicPr>
          <p:cNvPr id="3" name="Picture 2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C89BBA89-6E6A-76BF-04EE-494F3F60F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8689" y="6031942"/>
            <a:ext cx="1834240" cy="511541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52D3DE3-5427-CAA9-FD4D-C57D31FF29F1}"/>
              </a:ext>
            </a:extLst>
          </p:cNvPr>
          <p:cNvCxnSpPr>
            <a:cxnSpLocks/>
          </p:cNvCxnSpPr>
          <p:nvPr userDrawn="1"/>
        </p:nvCxnSpPr>
        <p:spPr>
          <a:xfrm>
            <a:off x="338689" y="6602468"/>
            <a:ext cx="11361699" cy="0"/>
          </a:xfrm>
          <a:prstGeom prst="line">
            <a:avLst/>
          </a:prstGeom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502D40A6-A1E3-CBFA-2F68-0BBC1605F51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69745" y="6031934"/>
            <a:ext cx="3430643" cy="4465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31C323-88F9-EC14-98A1-A0014FEE3B6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4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ACCESSI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D383FB-0467-4241-BEF0-D636E886723B}"/>
              </a:ext>
            </a:extLst>
          </p:cNvPr>
          <p:cNvCxnSpPr>
            <a:cxnSpLocks/>
          </p:cNvCxnSpPr>
          <p:nvPr userDrawn="1"/>
        </p:nvCxnSpPr>
        <p:spPr>
          <a:xfrm>
            <a:off x="5715929" y="6597085"/>
            <a:ext cx="5914827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0390E57B-AF19-8642-9E47-AF887F52887B}"/>
              </a:ext>
            </a:extLst>
          </p:cNvPr>
          <p:cNvSpPr txBox="1"/>
          <p:nvPr userDrawn="1"/>
        </p:nvSpPr>
        <p:spPr>
          <a:xfrm>
            <a:off x="6739901" y="3665233"/>
            <a:ext cx="6748379" cy="26080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@NHSGIRFT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Getting It Right First Time (GIRFT)	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gettingitrightfirsttime.co.uk/</a:t>
            </a:r>
            <a:r>
              <a:rPr kumimoji="0" lang="en-GB" sz="2400" b="1" i="0" u="none" strike="noStrike" kern="1200" cap="none" spc="2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ncip</a:t>
            </a:r>
            <a:endParaRPr lang="en-GB" sz="2400" b="1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1B65D7-2EE6-F44F-85AA-7C93787926C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872040" y="3665234"/>
            <a:ext cx="390144" cy="390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843EE8-F6F8-9D40-92C1-94FB4DCF14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885396" y="4266369"/>
            <a:ext cx="390144" cy="390144"/>
          </a:xfrm>
          <a:prstGeom prst="rect">
            <a:avLst/>
          </a:prstGeom>
        </p:spPr>
      </p:pic>
      <p:pic>
        <p:nvPicPr>
          <p:cNvPr id="72" name="Picture 96">
            <a:extLst>
              <a:ext uri="{FF2B5EF4-FFF2-40B4-BE49-F238E27FC236}">
                <a16:creationId xmlns:a16="http://schemas.microsoft.com/office/drawing/2014/main" id="{664BA24D-FA8C-EE4D-A2DC-491BF11D6FA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767077" y="4806530"/>
            <a:ext cx="600075" cy="600075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76D92FD5-08EA-6BC8-29BC-BCF5EEFE18A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5400000">
            <a:off x="-2222664" y="522868"/>
            <a:ext cx="10768951" cy="7616239"/>
          </a:xfrm>
          <a:prstGeom prst="rect">
            <a:avLst/>
          </a:prstGeom>
        </p:spPr>
      </p:pic>
      <p:pic>
        <p:nvPicPr>
          <p:cNvPr id="4" name="Picture 3" descr="A blue squares with white letters&#10;&#10;Description automatically generated">
            <a:extLst>
              <a:ext uri="{FF2B5EF4-FFF2-40B4-BE49-F238E27FC236}">
                <a16:creationId xmlns:a16="http://schemas.microsoft.com/office/drawing/2014/main" id="{329A4FCF-61D0-518F-6F8C-1580254767D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715927" y="6017503"/>
            <a:ext cx="1834240" cy="5115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2B5BEC-AD8C-A23D-CACB-E76385A2E29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76" y="1688153"/>
            <a:ext cx="3035453" cy="1653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69CCFB-D058-F862-5C47-F968DCC355D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412" y="142074"/>
            <a:ext cx="1214845" cy="4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52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E947E-1F3C-4CE2-B205-42ACABCDF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4187EB-CD8C-4429-80A8-057E397FF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8BCC8-525B-41FD-8646-596B1960C6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574AD-8404-48D7-8DB8-BCC9125C3396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564A6-47BB-43DB-A152-9E1555760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0448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0" r:id="rId1"/>
    <p:sldLayoutId id="2147483826" r:id="rId2"/>
    <p:sldLayoutId id="2147483939" r:id="rId3"/>
    <p:sldLayoutId id="2147483824" r:id="rId4"/>
    <p:sldLayoutId id="2147483926" r:id="rId5"/>
    <p:sldLayoutId id="2147483927" r:id="rId6"/>
    <p:sldLayoutId id="2147483930" r:id="rId7"/>
    <p:sldLayoutId id="2147483924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3B236-86AD-3DD2-EF1C-9D35477E16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2839" y="2099295"/>
            <a:ext cx="5418195" cy="2507695"/>
          </a:xfrm>
        </p:spPr>
        <p:txBody>
          <a:bodyPr/>
          <a:lstStyle/>
          <a:p>
            <a:br>
              <a:rPr lang="en-GB" spc="2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pc="2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>
                <a:latin typeface="Calibri"/>
                <a:cs typeface="Calibri"/>
              </a:rPr>
              <a:t>National Consultant Information Programme (NCIP)</a:t>
            </a:r>
            <a:br>
              <a:rPr lang="en-GB">
                <a:latin typeface="Calibri"/>
                <a:cs typeface="Calibri"/>
              </a:rPr>
            </a:br>
            <a:br>
              <a:rPr lang="en-GB">
                <a:latin typeface="Calibri"/>
                <a:cs typeface="Calibri"/>
              </a:rPr>
            </a:br>
            <a:r>
              <a:rPr lang="en-GB">
                <a:latin typeface="Calibri"/>
                <a:cs typeface="Calibri"/>
              </a:rPr>
              <a:t>Clinical Dashboards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D99999-DCB3-619A-E54E-0A9DEE548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2839" y="5286747"/>
            <a:ext cx="5516516" cy="1024967"/>
          </a:xfrm>
        </p:spPr>
        <p:txBody>
          <a:bodyPr/>
          <a:lstStyle/>
          <a:p>
            <a:r>
              <a:rPr lang="en-GB" b="1" dirty="0">
                <a:latin typeface="Calibri"/>
                <a:cs typeface="Calibri"/>
              </a:rPr>
              <a:t>June 2026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480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845EE-FFEF-BE48-FF0F-06876487E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Summary of Changes">
            <a:extLst>
              <a:ext uri="{FF2B5EF4-FFF2-40B4-BE49-F238E27FC236}">
                <a16:creationId xmlns:a16="http://schemas.microsoft.com/office/drawing/2014/main" id="{550BE7E2-5F0B-36EA-6B02-D2E3CB066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263" y="6019009"/>
            <a:ext cx="1407767" cy="44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itle 3">
            <a:extLst>
              <a:ext uri="{FF2B5EF4-FFF2-40B4-BE49-F238E27FC236}">
                <a16:creationId xmlns:a16="http://schemas.microsoft.com/office/drawing/2014/main" id="{BF9A7113-928F-C913-3FD0-DE73D33A528A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Breast surgery content (8 procedure dashboards)</a:t>
            </a:r>
          </a:p>
        </p:txBody>
      </p:sp>
      <p:pic>
        <p:nvPicPr>
          <p:cNvPr id="2" name="Picture 2" descr="Home | The British Society for Surgery of the Hand">
            <a:extLst>
              <a:ext uri="{FF2B5EF4-FFF2-40B4-BE49-F238E27FC236}">
                <a16:creationId xmlns:a16="http://schemas.microsoft.com/office/drawing/2014/main" id="{68228C25-5ECB-28E4-1274-C5288126C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01" y="6019009"/>
            <a:ext cx="1929986" cy="48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FA650FA-8793-5B12-6677-A45B41131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064327"/>
              </p:ext>
            </p:extLst>
          </p:nvPr>
        </p:nvGraphicFramePr>
        <p:xfrm>
          <a:off x="838200" y="1445201"/>
          <a:ext cx="10515600" cy="1884680"/>
        </p:xfrm>
        <a:graphic>
          <a:graphicData uri="http://schemas.openxmlformats.org/drawingml/2006/table">
            <a:tbl>
              <a:tblPr/>
              <a:tblGrid>
                <a:gridCol w="243840">
                  <a:extLst>
                    <a:ext uri="{9D8B030D-6E8A-4147-A177-3AD203B41FA5}">
                      <a16:colId xmlns:a16="http://schemas.microsoft.com/office/drawing/2014/main" val="2225093450"/>
                    </a:ext>
                  </a:extLst>
                </a:gridCol>
                <a:gridCol w="1612669">
                  <a:extLst>
                    <a:ext uri="{9D8B030D-6E8A-4147-A177-3AD203B41FA5}">
                      <a16:colId xmlns:a16="http://schemas.microsoft.com/office/drawing/2014/main" val="1077227811"/>
                    </a:ext>
                  </a:extLst>
                </a:gridCol>
                <a:gridCol w="6830291">
                  <a:extLst>
                    <a:ext uri="{9D8B030D-6E8A-4147-A177-3AD203B41FA5}">
                      <a16:colId xmlns:a16="http://schemas.microsoft.com/office/drawing/2014/main" val="7863305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9783050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40229062"/>
                    </a:ext>
                  </a:extLst>
                </a:gridCol>
              </a:tblGrid>
              <a:tr h="31496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80" marR="5080" marT="50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5080" marR="5080" marT="50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5080" marR="5080" marT="50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5080" marR="5080" marT="50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5080" marR="5080" marT="50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79167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Axillary procedures (no breast procedure)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073008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Breast conservation (including oncoplastic breast conservation)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0833847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Delayed reconstruction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77135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Gender-affirming surgery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7022037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Mastectomy with reconstruction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7708172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Mastectomy without reconstruction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5611590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Not routinely funded breast procedures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0251608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Subsequent and revision breast procedures | age 17+ | elective (experimental)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2751005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07408D7F-3AF8-2C4C-5CBB-71A9EB8229D8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04B0F8D-0E69-86B9-FA61-C28FBEFFB344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CB49657-0AE8-0F54-46B8-87351CFA8315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92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E2189-C479-7172-4861-51D721136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60069220-0791-5C5C-52AF-DC4B536787E1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ENT content (36 procedure dashboards)</a:t>
            </a:r>
          </a:p>
        </p:txBody>
      </p:sp>
      <p:pic>
        <p:nvPicPr>
          <p:cNvPr id="2" name="Picture 1" descr="ENT UK Medical Indemnity Insurance | Howden UK">
            <a:extLst>
              <a:ext uri="{FF2B5EF4-FFF2-40B4-BE49-F238E27FC236}">
                <a16:creationId xmlns:a16="http://schemas.microsoft.com/office/drawing/2014/main" id="{073AA3B7-CD06-7126-513F-39643F079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587" y="5996473"/>
            <a:ext cx="1883451" cy="47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0646602-3C10-E3CE-21EE-09CAA59F926C}"/>
              </a:ext>
            </a:extLst>
          </p:cNvPr>
          <p:cNvSpPr/>
          <p:nvPr/>
        </p:nvSpPr>
        <p:spPr>
          <a:xfrm>
            <a:off x="525327" y="5408037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9AE2010-3F0A-7C44-0F8E-E36622D3DD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094052"/>
              </p:ext>
            </p:extLst>
          </p:nvPr>
        </p:nvGraphicFramePr>
        <p:xfrm>
          <a:off x="838200" y="1418987"/>
          <a:ext cx="10515599" cy="396608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865483737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2986444260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2480548344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146288055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851334112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47532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Endocrine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Parathyroidectomy / parathyroid procedures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592761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Endocrine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Thyroidectomy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14301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Adenoidectomy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42328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Adenoidectomy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0071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Closure/removal of tracheostomy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218708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Diagnostic endoscopic examination of pharynx/larynx/TNO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087643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Diagnostic examination and therapeutic operation of larynx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764584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thyroglossal cyst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341091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Grommets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13533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Grommets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884693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Laryngoscopy and therapeutic procedures (including microlaryngoscopy)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17598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Palatal surgery for snoring or sleep apnoea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9549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Pharyngeal pouch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2774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Pinnaplasty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799499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Salivary gland surgery (not head &amp; neck cancer)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6349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Tonsillectomy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902833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Tonsillectomy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11424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Tracheostomy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50172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ENT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Tracheostomy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525927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B8AE6BCC-6F92-8019-56A9-BC2AFBD976A1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EFC52BD-AA12-AFFE-0B1B-97D2229A1782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935AD68-7F3E-9794-72B0-3C08713ED172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50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8452E-D72E-B8E3-7A26-D4EE79C50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857287D0-2E8A-3501-1512-4E6DCF67E38A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ENT content (36 procedure dashboards)</a:t>
            </a:r>
          </a:p>
        </p:txBody>
      </p:sp>
      <p:pic>
        <p:nvPicPr>
          <p:cNvPr id="2" name="Picture 1" descr="ENT UK Medical Indemnity Insurance | Howden UK">
            <a:extLst>
              <a:ext uri="{FF2B5EF4-FFF2-40B4-BE49-F238E27FC236}">
                <a16:creationId xmlns:a16="http://schemas.microsoft.com/office/drawing/2014/main" id="{77D577DE-D1C0-ABD2-FCB9-FA3D7FFCF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587" y="5996473"/>
            <a:ext cx="1883451" cy="47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095340B-248E-B0BD-5983-74E8D784FA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193571"/>
              </p:ext>
            </p:extLst>
          </p:nvPr>
        </p:nvGraphicFramePr>
        <p:xfrm>
          <a:off x="838200" y="1445201"/>
          <a:ext cx="10515599" cy="358762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1749623332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302297383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96341127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825141298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52796607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39268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Bone conduction and middle ear implant surgery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869759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Bone conduction and middle ear implant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408574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Cochlear implant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437794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Cochlear implant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012847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cholesteatoma surgery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13517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cholesteatoma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16453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ossiculoplasty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468574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stapedectomy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3981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tympanic membrane repair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096944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tympanic membrane repair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414744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Choanal atresia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15813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Reduction or manipulation of fractured nose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900537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Reduction or manipulation of fractured nose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02785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Septoplasty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927103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Septorhinoplasty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66139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Sinus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97264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Rhinology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Turbinate surgery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9320182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6CE8E128-63FA-4DF8-B482-B1B3CFC0CED1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9C8A2AE-75AE-BDC6-7A05-7BBAE3B2FA4F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D3B5C02-9A8F-0D88-B4B7-6CD1D6624D51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119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CE0A5-3474-1416-A3D1-54094F9FC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444A0506-A7A8-55B7-6EF3-D82A575FCD81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Gynaecology content (30 procedure dashboards)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037F47-99DA-E5C5-548D-3FB649C89BF3}"/>
              </a:ext>
            </a:extLst>
          </p:cNvPr>
          <p:cNvSpPr/>
          <p:nvPr/>
        </p:nvSpPr>
        <p:spPr>
          <a:xfrm>
            <a:off x="502523" y="5419457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EF3C7D-86CC-FFED-70D5-84615650A28E}"/>
              </a:ext>
            </a:extLst>
          </p:cNvPr>
          <p:cNvSpPr txBox="1"/>
          <p:nvPr/>
        </p:nvSpPr>
        <p:spPr>
          <a:xfrm>
            <a:off x="672069" y="4888758"/>
            <a:ext cx="10874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/>
              <a:t>*All NCIP dashboards use inpatient (including day case) activity submitted through the HES admitted patient care (APC) dataset. Outpatient data is not currently included.</a:t>
            </a:r>
          </a:p>
        </p:txBody>
      </p:sp>
      <p:pic>
        <p:nvPicPr>
          <p:cNvPr id="4" name="Picture 2" descr="British Society of Urogynaecology (BSUG) | RCOG">
            <a:extLst>
              <a:ext uri="{FF2B5EF4-FFF2-40B4-BE49-F238E27FC236}">
                <a16:creationId xmlns:a16="http://schemas.microsoft.com/office/drawing/2014/main" id="{C0ED2405-CD8F-6070-019D-D9C086472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340" y="5989340"/>
            <a:ext cx="863031" cy="53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ritish Society for Gynaecological Endoscopy (BSGE) | RCOG">
            <a:extLst>
              <a:ext uri="{FF2B5EF4-FFF2-40B4-BE49-F238E27FC236}">
                <a16:creationId xmlns:a16="http://schemas.microsoft.com/office/drawing/2014/main" id="{C2A4D01F-9786-EE4D-D531-D7A1E1682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691" y="6013352"/>
            <a:ext cx="1369603" cy="50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F95FD40B-7400-54E3-107D-76ABF16CC9FC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0A7668B-DC8B-75CC-FCEE-9A192DE90D4C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</a:t>
              </a:r>
              <a:r>
                <a:rPr lang="en-GB" sz="1200" b="1" i="1" kern="0" dirty="0">
                  <a:solidFill>
                    <a:srgbClr val="002060"/>
                  </a:solidFill>
                </a:rPr>
                <a:t>June 2026</a:t>
              </a:r>
              <a:endParaRPr kumimoji="0" lang="en-GB" sz="1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F43B39B-6CF6-FC26-2CBD-BC1E3337ACC0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A46473D-E676-69B9-BC42-7FC18E9F9B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151908"/>
              </p:ext>
            </p:extLst>
          </p:nvPr>
        </p:nvGraphicFramePr>
        <p:xfrm>
          <a:off x="745974" y="1442543"/>
          <a:ext cx="10515601" cy="3398410"/>
        </p:xfrm>
        <a:graphic>
          <a:graphicData uri="http://schemas.openxmlformats.org/drawingml/2006/table">
            <a:tbl>
              <a:tblPr/>
              <a:tblGrid>
                <a:gridCol w="228600">
                  <a:extLst>
                    <a:ext uri="{9D8B030D-6E8A-4147-A177-3AD203B41FA5}">
                      <a16:colId xmlns:a16="http://schemas.microsoft.com/office/drawing/2014/main" val="2003189117"/>
                    </a:ext>
                  </a:extLst>
                </a:gridCol>
                <a:gridCol w="1628346">
                  <a:extLst>
                    <a:ext uri="{9D8B030D-6E8A-4147-A177-3AD203B41FA5}">
                      <a16:colId xmlns:a16="http://schemas.microsoft.com/office/drawing/2014/main" val="3849420576"/>
                    </a:ext>
                  </a:extLst>
                </a:gridCol>
                <a:gridCol w="6889489">
                  <a:extLst>
                    <a:ext uri="{9D8B030D-6E8A-4147-A177-3AD203B41FA5}">
                      <a16:colId xmlns:a16="http://schemas.microsoft.com/office/drawing/2014/main" val="2579933391"/>
                    </a:ext>
                  </a:extLst>
                </a:gridCol>
                <a:gridCol w="884583">
                  <a:extLst>
                    <a:ext uri="{9D8B030D-6E8A-4147-A177-3AD203B41FA5}">
                      <a16:colId xmlns:a16="http://schemas.microsoft.com/office/drawing/2014/main" val="3803882835"/>
                    </a:ext>
                  </a:extLst>
                </a:gridCol>
                <a:gridCol w="884583">
                  <a:extLst>
                    <a:ext uri="{9D8B030D-6E8A-4147-A177-3AD203B41FA5}">
                      <a16:colId xmlns:a16="http://schemas.microsoft.com/office/drawing/2014/main" val="4016899656"/>
                    </a:ext>
                  </a:extLst>
                </a:gridCol>
              </a:tblGrid>
              <a:tr h="30811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14157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Diagnostic hysteroscopy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1249398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Drainage/marsupialisation of bartholin gland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7829524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Endometrial ablation | age 17+ | elective (excluding outpatients)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22406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bartholin gland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5518031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cervix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363556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labia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36201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vagina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9040782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vulva for benign disease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7237264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Extirpation of lesion of pouch of douglas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753765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Female sterilisation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917509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Gynaecological laparoscopy | age 17+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412160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Hysterectomy for benign disease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694135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Myomectomy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77235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Ovarian cyst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9195376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Salpingectomy / salpingostomy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78781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Therapeutic hysteroscopy/transvaginal intrauterine therapy | age 17+ | elective (excluding outpatients)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7133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212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A04BF-96C3-EEE9-5CA7-57B0246E2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EA82F98E-DCE6-B454-CD3D-5A7F0079D523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Gynaecology content (30 procedure dashboards)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5D4A66-1026-003E-1BF8-E6B1182E79A4}"/>
              </a:ext>
            </a:extLst>
          </p:cNvPr>
          <p:cNvSpPr txBox="1"/>
          <p:nvPr/>
        </p:nvSpPr>
        <p:spPr>
          <a:xfrm>
            <a:off x="683999" y="4606974"/>
            <a:ext cx="71900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*Mesh insertion dashboards provide a historical view only.</a:t>
            </a:r>
          </a:p>
        </p:txBody>
      </p:sp>
      <p:pic>
        <p:nvPicPr>
          <p:cNvPr id="5" name="Picture 2" descr="British Society of Urogynaecology (BSUG) | RCOG">
            <a:extLst>
              <a:ext uri="{FF2B5EF4-FFF2-40B4-BE49-F238E27FC236}">
                <a16:creationId xmlns:a16="http://schemas.microsoft.com/office/drawing/2014/main" id="{38EDD391-7E71-B5D1-34BF-76F7BE5F3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340" y="5989340"/>
            <a:ext cx="863031" cy="53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British Society for Gynaecological Endoscopy (BSGE) | RCOG">
            <a:extLst>
              <a:ext uri="{FF2B5EF4-FFF2-40B4-BE49-F238E27FC236}">
                <a16:creationId xmlns:a16="http://schemas.microsoft.com/office/drawing/2014/main" id="{92DAA5E8-0387-D4C5-8E1A-F9FCB78EE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691" y="6013352"/>
            <a:ext cx="1369603" cy="50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D4CC61B6-2B98-6741-F8D2-D110AC6CED2F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4AA489E-75A6-8FCD-A1D1-0FB2024D22AE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</a:t>
              </a:r>
              <a:r>
                <a:rPr lang="en-GB" sz="1200" b="1" i="1" kern="0" dirty="0">
                  <a:solidFill>
                    <a:srgbClr val="002060"/>
                  </a:solidFill>
                </a:rPr>
                <a:t>June 2026</a:t>
              </a:r>
              <a:endParaRPr kumimoji="0" lang="en-GB" sz="1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2F411EB-6196-2070-7CA9-E9990D0E55DE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4D7444E-E0A6-5481-64F3-8E95C695A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403896"/>
              </p:ext>
            </p:extLst>
          </p:nvPr>
        </p:nvGraphicFramePr>
        <p:xfrm>
          <a:off x="745974" y="1442543"/>
          <a:ext cx="10515601" cy="3019950"/>
        </p:xfrm>
        <a:graphic>
          <a:graphicData uri="http://schemas.openxmlformats.org/drawingml/2006/table">
            <a:tbl>
              <a:tblPr/>
              <a:tblGrid>
                <a:gridCol w="228600">
                  <a:extLst>
                    <a:ext uri="{9D8B030D-6E8A-4147-A177-3AD203B41FA5}">
                      <a16:colId xmlns:a16="http://schemas.microsoft.com/office/drawing/2014/main" val="2003189117"/>
                    </a:ext>
                  </a:extLst>
                </a:gridCol>
                <a:gridCol w="1628346">
                  <a:extLst>
                    <a:ext uri="{9D8B030D-6E8A-4147-A177-3AD203B41FA5}">
                      <a16:colId xmlns:a16="http://schemas.microsoft.com/office/drawing/2014/main" val="3849420576"/>
                    </a:ext>
                  </a:extLst>
                </a:gridCol>
                <a:gridCol w="6889489">
                  <a:extLst>
                    <a:ext uri="{9D8B030D-6E8A-4147-A177-3AD203B41FA5}">
                      <a16:colId xmlns:a16="http://schemas.microsoft.com/office/drawing/2014/main" val="2579933391"/>
                    </a:ext>
                  </a:extLst>
                </a:gridCol>
                <a:gridCol w="884583">
                  <a:extLst>
                    <a:ext uri="{9D8B030D-6E8A-4147-A177-3AD203B41FA5}">
                      <a16:colId xmlns:a16="http://schemas.microsoft.com/office/drawing/2014/main" val="3803882835"/>
                    </a:ext>
                  </a:extLst>
                </a:gridCol>
                <a:gridCol w="884583">
                  <a:extLst>
                    <a:ext uri="{9D8B030D-6E8A-4147-A177-3AD203B41FA5}">
                      <a16:colId xmlns:a16="http://schemas.microsoft.com/office/drawing/2014/main" val="4016899656"/>
                    </a:ext>
                  </a:extLst>
                </a:gridCol>
              </a:tblGrid>
              <a:tr h="30811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70" marR="4970" marT="49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14157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Hysterectomy for other malignant neoplasm (including in situ)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1249398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Hysterectomy for uterine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7829524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cervical cancer and CIN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22406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ovarian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5518031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vulval cancer and VIN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363556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Abdominal prolapse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36201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Autologous fascia sling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7237264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Colposuspension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753765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Urogynaecology*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tension-free vaginal tape (TVT) only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917509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Urogynaecology*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tension-free vaginal tape (TVT) with prolapse procedure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412160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Urogynaecology*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transobturator tape (TOT) only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694135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Urogynaecology*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transobturator tape (TOT) with prolapse procedure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772353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Removal of mesh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9195376"/>
                  </a:ext>
                </a:extLst>
              </a:tr>
              <a:tr h="15405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Urogynaecology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Vaginal prolapse procedures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78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33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474A3A-E75E-3E85-F663-D7ACFFCF3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D9AE6BBE-C8A1-D762-1DB1-8D6CE51ECDB0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Lower GI surgery content (36 procedure dashboards)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52F25E-EAC0-9D34-613B-30403AC0A47C}"/>
              </a:ext>
            </a:extLst>
          </p:cNvPr>
          <p:cNvSpPr/>
          <p:nvPr/>
        </p:nvSpPr>
        <p:spPr>
          <a:xfrm>
            <a:off x="502523" y="5419457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pic>
        <p:nvPicPr>
          <p:cNvPr id="2" name="Picture 2" descr="Home">
            <a:extLst>
              <a:ext uri="{FF2B5EF4-FFF2-40B4-BE49-F238E27FC236}">
                <a16:creationId xmlns:a16="http://schemas.microsoft.com/office/drawing/2014/main" id="{EDF1D942-C263-8881-D04A-C09F8A68F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577" y="6068464"/>
            <a:ext cx="1814897" cy="47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99E3BB4-8597-6DCA-0967-EFA7C1BA52D0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83C56A-EED0-032D-68B6-A32450D1A828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</a:t>
              </a:r>
              <a:r>
                <a:rPr lang="en-GB" sz="1200" b="1" i="1" kern="0" dirty="0">
                  <a:solidFill>
                    <a:srgbClr val="002060"/>
                  </a:solidFill>
                </a:rPr>
                <a:t>June 2026</a:t>
              </a:r>
              <a:endParaRPr kumimoji="0" lang="en-GB" sz="1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E8888D5-737B-F5DE-E94C-5263180809A0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DCB270B-A744-A79B-D9D3-D638FA271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341236"/>
              </p:ext>
            </p:extLst>
          </p:nvPr>
        </p:nvGraphicFramePr>
        <p:xfrm>
          <a:off x="838201" y="1418157"/>
          <a:ext cx="10515599" cy="377685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638271556"/>
                    </a:ext>
                  </a:extLst>
                </a:gridCol>
                <a:gridCol w="1929684">
                  <a:extLst>
                    <a:ext uri="{9D8B030D-6E8A-4147-A177-3AD203B41FA5}">
                      <a16:colId xmlns:a16="http://schemas.microsoft.com/office/drawing/2014/main" val="1168030176"/>
                    </a:ext>
                  </a:extLst>
                </a:gridCol>
                <a:gridCol w="6564066">
                  <a:extLst>
                    <a:ext uri="{9D8B030D-6E8A-4147-A177-3AD203B41FA5}">
                      <a16:colId xmlns:a16="http://schemas.microsoft.com/office/drawing/2014/main" val="2007204050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064784299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32219228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8693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Anal fissure operations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355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Anorectal fistula operations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980731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Appendicectomy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630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 of colostomy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0954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 of ileostomy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91853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Colectomy for benign non-IBD disease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868121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Colectomy for Crohn's disease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08599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Colectomy for diverticulitis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64985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Colectomy for ulcerative colitis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5798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Colorectal and liver resection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1739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Colorectal cancer resection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932842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Creation of defunctioning ileostomy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64292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Creation of temporary ileostomy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783281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Dilation of anal sphincter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49650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Dilation of colostomy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30369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Dilation of ileostomy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736534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Drainage of anorectal abscess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103416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 colostomy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98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37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A3490-B8F6-F1F9-08F3-F53ED950C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8D446E64-3738-149D-295E-CA60F3652BD6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Lower GI surgery content (36 procedure dashboards)</a:t>
            </a:r>
          </a:p>
        </p:txBody>
      </p:sp>
      <p:pic>
        <p:nvPicPr>
          <p:cNvPr id="2" name="Picture 2" descr="Home">
            <a:extLst>
              <a:ext uri="{FF2B5EF4-FFF2-40B4-BE49-F238E27FC236}">
                <a16:creationId xmlns:a16="http://schemas.microsoft.com/office/drawing/2014/main" id="{16B2519A-F495-4A0F-07A7-565B2D063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577" y="6068464"/>
            <a:ext cx="1814897" cy="47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1C57EAB-6808-0335-25AE-4CEF243625A5}"/>
              </a:ext>
            </a:extLst>
          </p:cNvPr>
          <p:cNvGrpSpPr/>
          <p:nvPr/>
        </p:nvGrpSpPr>
        <p:grpSpPr>
          <a:xfrm>
            <a:off x="930425" y="744064"/>
            <a:ext cx="4828566" cy="553998"/>
            <a:chOff x="930425" y="744064"/>
            <a:chExt cx="4828566" cy="55399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1530BC3-AF26-1207-41A5-669380C41D1F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5082576-6748-AE86-EEFE-6AE8BA39D8FA}"/>
                </a:ext>
              </a:extLst>
            </p:cNvPr>
            <p:cNvSpPr txBox="1"/>
            <p:nvPr/>
          </p:nvSpPr>
          <p:spPr>
            <a:xfrm>
              <a:off x="930425" y="1021063"/>
              <a:ext cx="4828566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December 2026</a:t>
              </a:r>
            </a:p>
          </p:txBody>
        </p:sp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FC33D75-6CF5-5233-14B7-FB0BF7DFE8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147510"/>
              </p:ext>
            </p:extLst>
          </p:nvPr>
        </p:nvGraphicFramePr>
        <p:xfrm>
          <a:off x="838201" y="1445201"/>
          <a:ext cx="10515599" cy="377685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1641252054"/>
                    </a:ext>
                  </a:extLst>
                </a:gridCol>
                <a:gridCol w="1920631">
                  <a:extLst>
                    <a:ext uri="{9D8B030D-6E8A-4147-A177-3AD203B41FA5}">
                      <a16:colId xmlns:a16="http://schemas.microsoft.com/office/drawing/2014/main" val="1518586898"/>
                    </a:ext>
                  </a:extLst>
                </a:gridCol>
                <a:gridCol w="6573119">
                  <a:extLst>
                    <a:ext uri="{9D8B030D-6E8A-4147-A177-3AD203B41FA5}">
                      <a16:colId xmlns:a16="http://schemas.microsoft.com/office/drawing/2014/main" val="2007227215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288020225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786360586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20656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anus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678616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lesion of rectum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565276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Exenteration of pelvis for lower gastrointestinal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421580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Haemorrhoid surgery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212166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Loop colostomy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10955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Operations on anal cancers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81577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Operations on pilonidal sinus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121451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Parastomal hernia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902008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Rectal prolapse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050068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Rectocele repairs (colorectal)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24766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Refashioning of colostomy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2902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Refashioning of ileostomy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78995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Resection of ileocolic anastomosis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2717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Rubber band ligation of prolapsed rectal mucosa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822343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Sacral nerve stimulators for constipation/other functional intestinal disorders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0407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Sacral nerve stimulators for faecal incontinence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11770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Sphincter repairs for faecal incontinence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34675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TEMS/TAMIS for rectal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8992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4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45D75-076A-1740-9D28-91C0BA987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76CA003F-E2A0-C496-5AF2-302B447BEFB7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Neurosurgery content (30 procedure dashboards)</a:t>
            </a:r>
          </a:p>
        </p:txBody>
      </p:sp>
      <p:pic>
        <p:nvPicPr>
          <p:cNvPr id="3" name="Picture 2" descr="pbs.twimg.com/profile_images/590766872733298689...">
            <a:extLst>
              <a:ext uri="{FF2B5EF4-FFF2-40B4-BE49-F238E27FC236}">
                <a16:creationId xmlns:a16="http://schemas.microsoft.com/office/drawing/2014/main" id="{B114859C-B004-E128-D391-125211C29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034" y="5980956"/>
            <a:ext cx="606128" cy="60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3C207E0-8DC2-4192-526C-6D88B8314E26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13E127C-CB2B-1844-E3D4-F107554F9256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0E1409B-773D-C0F5-07E9-DB8C0A5508AD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4CBA7D5A-9342-ABF1-C99B-2AFC4B95F34A}"/>
              </a:ext>
            </a:extLst>
          </p:cNvPr>
          <p:cNvSpPr/>
          <p:nvPr/>
        </p:nvSpPr>
        <p:spPr>
          <a:xfrm>
            <a:off x="595676" y="5434641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8D2982D-FB3D-DB0F-DEC9-52F5F3BA0B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332211"/>
              </p:ext>
            </p:extLst>
          </p:nvPr>
        </p:nvGraphicFramePr>
        <p:xfrm>
          <a:off x="683999" y="1325128"/>
          <a:ext cx="10515599" cy="396608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638271556"/>
                    </a:ext>
                  </a:extLst>
                </a:gridCol>
                <a:gridCol w="1929684">
                  <a:extLst>
                    <a:ext uri="{9D8B030D-6E8A-4147-A177-3AD203B41FA5}">
                      <a16:colId xmlns:a16="http://schemas.microsoft.com/office/drawing/2014/main" val="1168030176"/>
                    </a:ext>
                  </a:extLst>
                </a:gridCol>
                <a:gridCol w="6564066">
                  <a:extLst>
                    <a:ext uri="{9D8B030D-6E8A-4147-A177-3AD203B41FA5}">
                      <a16:colId xmlns:a16="http://schemas.microsoft.com/office/drawing/2014/main" val="2007204050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064784299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32219228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8693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Cerebrovascular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Cerebral aneurysm coiling &amp; clipping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355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Cerebrovascular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non-traumatic subarachnoid haemorrhage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980731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Cranial trauma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Cranial trauma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630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Craniofacial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Cranioplasty insertion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0954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Craniofacial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Cranioplasty insertion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91853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Craniofacial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Cranioplasty removal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868121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 - pain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Decompression of trigeminal nerve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08599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 - pain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Destruction of trigeminal nerve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64985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Decompressive craniectomy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5798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Neuro-oncology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Biopsy of lesion for primary malignant tumours of the brain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1739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Neuro-oncology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Craniotomy for primary malignant tumours of the brain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932842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Brain tumour surgery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64292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Craniocervical procedures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783281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Craniofacial surgery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49650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Dysraphism procedures antenatal and postnatal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30369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third ventriculostomy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736534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Epilepsy management procedures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103416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Shunt insertions for hydrocephalus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982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Spinal congenital deformity procedures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01613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359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3B638-DD8E-DB04-69A5-B7F95A811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47B5C4A0-C389-CA23-A895-64CD29E001FE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Neurosurgery content (30 procedure dashboards)</a:t>
            </a:r>
          </a:p>
        </p:txBody>
      </p:sp>
      <p:pic>
        <p:nvPicPr>
          <p:cNvPr id="3" name="Picture 2" descr="pbs.twimg.com/profile_images/590766872733298689...">
            <a:extLst>
              <a:ext uri="{FF2B5EF4-FFF2-40B4-BE49-F238E27FC236}">
                <a16:creationId xmlns:a16="http://schemas.microsoft.com/office/drawing/2014/main" id="{840EBF12-03C1-9696-155A-933B83B83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034" y="5980956"/>
            <a:ext cx="606128" cy="60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5A011DE-FC71-A62D-60D2-3B256D58D1B6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B3E14C-C544-8A33-F29B-F91AF58E8514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0A869FC-B6D3-5851-69D3-93E4136C2C9D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86440F2-DCC8-A33E-46DD-E696E2C4B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480769"/>
              </p:ext>
            </p:extLst>
          </p:nvPr>
        </p:nvGraphicFramePr>
        <p:xfrm>
          <a:off x="683999" y="1325128"/>
          <a:ext cx="10515599" cy="22630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638271556"/>
                    </a:ext>
                  </a:extLst>
                </a:gridCol>
                <a:gridCol w="1929684">
                  <a:extLst>
                    <a:ext uri="{9D8B030D-6E8A-4147-A177-3AD203B41FA5}">
                      <a16:colId xmlns:a16="http://schemas.microsoft.com/office/drawing/2014/main" val="1168030176"/>
                    </a:ext>
                  </a:extLst>
                </a:gridCol>
                <a:gridCol w="6564066">
                  <a:extLst>
                    <a:ext uri="{9D8B030D-6E8A-4147-A177-3AD203B41FA5}">
                      <a16:colId xmlns:a16="http://schemas.microsoft.com/office/drawing/2014/main" val="2007204050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064784299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32219228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8693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Spinal decompression and fixation for vertebral fracture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355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Spinal tumour removal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980731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Subcutaneous reservoir creation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630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Syringomyelia procedures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0954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neurosurgery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Ventriculostomy with external drain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91853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Skull base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Craniotomy or endoscopic procedures for patients with chordoma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868121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Skull base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meningioma of skull base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08599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Skull base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vestibular schwannoma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64985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Skull base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excision of pituitary tumour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5798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Skull base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excision of pituitary tumour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173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38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7D3E4-2AA9-7B9F-1228-E51CEE76D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6878CB25-5E8E-3023-94B1-A045BBD9A7F1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OMFS content (20 procedure dashboards)</a:t>
            </a:r>
          </a:p>
        </p:txBody>
      </p:sp>
      <p:pic>
        <p:nvPicPr>
          <p:cNvPr id="2" name="Picture 1" descr="BAOMS on Twitter: &quot;Statement #BAOMS Council gives wholehearted commitment  to advise &amp;amp; support ANY #OMFS colleagues affected by inappropriate or  discriminatory behaviour, &amp;amp; will strive to ensure the surgical arena is  a">
            <a:extLst>
              <a:ext uri="{FF2B5EF4-FFF2-40B4-BE49-F238E27FC236}">
                <a16:creationId xmlns:a16="http://schemas.microsoft.com/office/drawing/2014/main" id="{B63B4C69-3633-65E5-D596-44A4098B69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10" b="30469"/>
          <a:stretch/>
        </p:blipFill>
        <p:spPr bwMode="auto">
          <a:xfrm>
            <a:off x="4309323" y="5975034"/>
            <a:ext cx="1786677" cy="59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15CC2F1-E4A9-2C01-A0C2-36598FB000B8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C18B052-91D3-C4CE-A216-B9A931980911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D7AC55E-E1B8-D59A-9C19-B81695CCF3AA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13A47E1-7E43-762B-3F20-610E4F167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806906"/>
              </p:ext>
            </p:extLst>
          </p:nvPr>
        </p:nvGraphicFramePr>
        <p:xfrm>
          <a:off x="838200" y="1391161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656649611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2176168820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172015882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23754108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58828208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60301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Coronectomy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29240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Enucleation of dental cyst of jaw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9545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Extraction of multiple teeth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881279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Oral biopsy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3086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exposure of tooth | age 0-17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15567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extraction of impacted tooth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639285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Dentoalveolar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removal of wisdom tooth (+/- impacted) | age 17+ | elective inpatient and day case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4884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Emergency and trauma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Orbital trauma repair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87743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Emergency and trauma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Repair of fractured mandible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392330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Emergency and trauma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Repair of fractured zygomatic complex of bones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77133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Head and Neck Cancer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Isolated neck dissection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5718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Head and Neck Cancer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Major head / neck resection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76182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Head and Neck Cancer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Minor head / neck resection or diagnostic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153574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OMF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Cleft surgery | all ages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64092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OMF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Non-cleft pharyngoplasty | all ages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9630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Orthognathic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Osteotomy of mandible (only)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40421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Orthognathic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Osteotomy of mandible and maxilla (both)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15382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Orthognathic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Osteotomy of maxilla (only)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03194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TMJ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TMJ arthrocentesis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69714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TMJ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TMJ joint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722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9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FE996-F529-4F37-DFDD-5BB84A9AA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B826BC-34D5-093D-4450-6486C4579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6E3779C-5ECD-01B6-56D9-2197413966DB}"/>
              </a:ext>
            </a:extLst>
          </p:cNvPr>
          <p:cNvSpPr/>
          <p:nvPr/>
        </p:nvSpPr>
        <p:spPr>
          <a:xfrm>
            <a:off x="447522" y="5683048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F9B9547-7F9F-8922-1905-374903565AF1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839521A-B943-569A-6742-2F2A885FB482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753F949-B67B-DD80-19AE-945CE5922AF5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057500E-698C-AFF3-0964-640FA8B9B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213389"/>
              </p:ext>
            </p:extLst>
          </p:nvPr>
        </p:nvGraphicFramePr>
        <p:xfrm>
          <a:off x="838200" y="1445201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928194122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3467679435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166386317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642053975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168409597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576412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osteophyte or spur of the foot and ankle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7110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Ganglion excision of foot or ankle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18720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1st metatarsal osteotomy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611716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1st MTP fusion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402685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2nd-5th metatarsal osteotomy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05798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ankle fusion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21180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ankle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112836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the foot or ankle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259345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hindfoot fusion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80950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IP joint fusion of the toe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886834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joint reconstruction of the foot and ankle (excluding TAR)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049768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midfoot and forefoot fusion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53785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and Ankle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on nail or nailbed of toe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21904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Fixation of bone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915887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Removal of metal work (elective fixation)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86884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Amputation of hand or finger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69830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Amputation of hand or finger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68577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Dupuytren's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58740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osteophyte or spur of the hand and wrist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33651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Ganglion excision of hand or wrist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1219067"/>
                  </a:ext>
                </a:extLst>
              </a:tr>
            </a:tbl>
          </a:graphicData>
        </a:graphic>
      </p:graphicFrame>
      <p:sp>
        <p:nvSpPr>
          <p:cNvPr id="12" name="Title 3">
            <a:extLst>
              <a:ext uri="{FF2B5EF4-FFF2-40B4-BE49-F238E27FC236}">
                <a16:creationId xmlns:a16="http://schemas.microsoft.com/office/drawing/2014/main" id="{CF2E7D6B-B8D1-7724-BF08-B8C437325B68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Adult orthopaedics content (69 procedure dashboards)</a:t>
            </a:r>
          </a:p>
        </p:txBody>
      </p:sp>
    </p:spTree>
    <p:extLst>
      <p:ext uri="{BB962C8B-B14F-4D97-AF65-F5344CB8AC3E}">
        <p14:creationId xmlns:p14="http://schemas.microsoft.com/office/powerpoint/2010/main" val="319644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66906-E9B3-BD7F-C558-E2D3CB493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7E402D-7641-1094-09C8-A4582F521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D811D61-C0E2-2AB4-58C0-1473B42FE3B9}"/>
              </a:ext>
            </a:extLst>
          </p:cNvPr>
          <p:cNvSpPr/>
          <p:nvPr/>
        </p:nvSpPr>
        <p:spPr>
          <a:xfrm>
            <a:off x="447522" y="5683048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6506A78-07C4-E031-670E-9D536C834383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DD4E3EA-C4F5-7595-0DCF-F29D1F181764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EC208D8-8685-B12E-0F86-99681A29D9DD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F0ABBA3-7DC7-B5E0-DC66-4A516AAC9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158153"/>
              </p:ext>
            </p:extLst>
          </p:nvPr>
        </p:nvGraphicFramePr>
        <p:xfrm>
          <a:off x="838200" y="1403875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759871328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939639393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1471363562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92432497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199452677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12535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carpal tunnel release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72197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the hand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386366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cubital tunnel release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531227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joint reconstruction of the hand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98591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wrist fusion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843801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wrist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051320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carpal tunnel release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17725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Small joint replacement in hand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8072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Trapeziectomy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301321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Hand and Wrist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Trigger finger release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502927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Arthroscopic hip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065519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hip replacement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35390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periarticular osteotomy of the hip or pelvis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6528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hip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05973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hip replacement | age 17+ | non-elective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1304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Hips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procedure for fractured neck of femur | age 17+ | non-elective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745088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Arthroscopic knee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22451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High tibial osteotomy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482048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cruciate ligament reconstruction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44355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resurfacing of patella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8864704"/>
                  </a:ext>
                </a:extLst>
              </a:tr>
            </a:tbl>
          </a:graphicData>
        </a:graphic>
      </p:graphicFrame>
      <p:sp>
        <p:nvSpPr>
          <p:cNvPr id="10" name="Title 3">
            <a:extLst>
              <a:ext uri="{FF2B5EF4-FFF2-40B4-BE49-F238E27FC236}">
                <a16:creationId xmlns:a16="http://schemas.microsoft.com/office/drawing/2014/main" id="{16992F59-42F0-0123-113A-FB38AC716A1B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Adult orthopaedics content (69 procedure dashboards)</a:t>
            </a:r>
          </a:p>
        </p:txBody>
      </p:sp>
    </p:spTree>
    <p:extLst>
      <p:ext uri="{BB962C8B-B14F-4D97-AF65-F5344CB8AC3E}">
        <p14:creationId xmlns:p14="http://schemas.microsoft.com/office/powerpoint/2010/main" val="170939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0A3A7-00E2-245E-2B80-99937FFB8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D1362505-230C-D5D6-E41D-5B055AA9B6CE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Adult orthopaedics content (69 procedure dashboards)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A850CDD5-1DF9-620C-9B94-0F61AB644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FC7C8F-E238-E10B-D3E5-0F5A61081012}"/>
              </a:ext>
            </a:extLst>
          </p:cNvPr>
          <p:cNvSpPr/>
          <p:nvPr/>
        </p:nvSpPr>
        <p:spPr>
          <a:xfrm>
            <a:off x="447522" y="5683048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2F36B6-4383-A501-5EEA-B79CDE491FFD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2C58B9B-7E5D-D850-757C-F677E0684307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85B87CF-1848-C2AB-4FE9-383D05627E99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E164735-85C9-204A-3D15-62D0D07456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205238"/>
              </p:ext>
            </p:extLst>
          </p:nvPr>
        </p:nvGraphicFramePr>
        <p:xfrm>
          <a:off x="838201" y="1408473"/>
          <a:ext cx="10515599" cy="4191067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4211898965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599815686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1905493562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32746544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731190921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68185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total knee replacement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23953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unicompartmental patellofemoral joint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80787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unicompartmental tibiofemoral joint replacement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4900528"/>
                  </a:ext>
                </a:extLst>
              </a:tr>
              <a:tr h="22498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cruciate ligament reconstruction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7570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knee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12125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lower limb bone (excluding HTO)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2174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Nerves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brachial plexus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8504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Nerves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peripheral nerve neurolysis or decompression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922302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Nerves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peripheral nerve neurotomy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97190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Nerves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peripheral nerve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82636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neoplasms of peripheral nerves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37069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neoplasms of soft tissue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42841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neoplasms of the bone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140612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Acromioclavicular joint surgery (ACJ)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770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Arthroscopic biceps procedure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00270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calcific tendinopathy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81643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olecranon bursa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0047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Frozen shoulder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199043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elbow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73521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rotator cuff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906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605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BD1A7-02C5-2C7C-5BDD-C3288B72B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83D77A3A-7A3D-E812-39B7-94784F35D7E6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Adult orthopaedics content (69 procedure dashboards)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17FC8257-C008-7646-4008-5A5E405CA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D27306E-E1AF-FB48-CD84-00B4E4CC4A84}"/>
              </a:ext>
            </a:extLst>
          </p:cNvPr>
          <p:cNvSpPr/>
          <p:nvPr/>
        </p:nvSpPr>
        <p:spPr>
          <a:xfrm>
            <a:off x="683999" y="3715780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26EF6B3-0675-DA31-D32E-3E182AE31C4B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5D016CB-31C8-BF32-D46E-EE71D82ACB57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8FC476D-C98D-3CFF-F490-A9C7E0A0807F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EF7D0A1-BEA2-3F08-9F46-31F637F707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707646"/>
              </p:ext>
            </p:extLst>
          </p:nvPr>
        </p:nvGraphicFramePr>
        <p:xfrm>
          <a:off x="838201" y="1408473"/>
          <a:ext cx="10515599" cy="207378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4211898965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599815686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1905493562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32746544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1731190921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68185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shoulder replacement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23953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surgery for epicondylitis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80787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Release of contracture of elbow joint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490052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elbow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7570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rotator cuff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12125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shoulder replacement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2174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stabilisation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8504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and Elbow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Subacromial decompression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922302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upper limb bone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9719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001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5E4C4-C3E0-CFC2-5824-D4A8D007B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98B957E4-B6B0-2F71-8E78-2ACF652B3FB3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700"/>
              <a:t>Paediatric orthopaedics content (39 procedure dashboards)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B1215693-F8B2-1FB6-B345-927A10922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5B65F5-E4AF-8041-93A7-BA1E1A7BD45A}"/>
              </a:ext>
            </a:extLst>
          </p:cNvPr>
          <p:cNvSpPr/>
          <p:nvPr/>
        </p:nvSpPr>
        <p:spPr>
          <a:xfrm>
            <a:off x="447522" y="5683048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51AAF91-B1A0-EC7E-4855-2244B32EBFA9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D1050E8-94FE-6460-6648-2147B4865366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33B47EA-318C-29B7-A72F-CA171618E887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857A546-6177-69C9-D1F7-52D07C7E8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105578"/>
              </p:ext>
            </p:extLst>
          </p:nvPr>
        </p:nvGraphicFramePr>
        <p:xfrm>
          <a:off x="838200" y="1408473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91614252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300270966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2588315492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316686308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569057782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65718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Acromioclavicular joint surgery (ACJ)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182306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Amputation of hand or finger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282897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Arthroscopic hip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15535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Congenital hand surgery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80793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Elbow primary fracture reduction and fixation | age 0-16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409145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Femoral osteotomy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088513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Fixation of bone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0133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Fixation of epiphysis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36772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Ganglion excision of hand or wrist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946364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Injection of botox for cerebral palsy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258273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Intra-articular (ACL PCL) operations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31271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Knee non-cruciate ligaments operations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32482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Meniscal procedures or meniscectomy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39981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Miscellaneous limb reconstruction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083993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MPFL reconstruction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39400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Muscle operations for cerebral palsy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929266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Pelvic osteotomy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983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brachial plexus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96398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carpal tunnel release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898677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the hand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5732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280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AC8CF-E4C6-71D6-C5E2-1654A7DFF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85C5BD-0067-599E-7A7A-56F55944A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58" y="5849292"/>
            <a:ext cx="921404" cy="8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3D662248-3334-D6F6-EF5B-396CDA6ABD27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B881139-AAE8-332E-9180-2858D8A9FE02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76488FA-7613-3B8C-88F0-06BEA557EB6E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8" name="Title 3">
            <a:extLst>
              <a:ext uri="{FF2B5EF4-FFF2-40B4-BE49-F238E27FC236}">
                <a16:creationId xmlns:a16="http://schemas.microsoft.com/office/drawing/2014/main" id="{E2AB64E7-2C98-9F84-B22C-6BFBEC90DC98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700"/>
              <a:t>Paediatric orthopaedics content (39 procedure dashboards)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1F3E497-1D9B-FCE1-D369-EEDA29B7E4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476429"/>
              </p:ext>
            </p:extLst>
          </p:nvPr>
        </p:nvGraphicFramePr>
        <p:xfrm>
          <a:off x="838200" y="1445201"/>
          <a:ext cx="10515599" cy="396608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1461127879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625394903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4033681423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0295428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414443375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22747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corrective osteotomy of upper limb bone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56992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cubital tunnel release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913728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peripheral nerve neurolysis or decompression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091053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peripheral nerve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4327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procedures on 1st ray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036379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procedures on foot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755983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procedures on lesser toe and lesser metatarsals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712847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lesions of the bone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787847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neoplasms of peripheral nerves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6106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benign and malignant neoplasms of soft tissue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334990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developmental dysplasia of the hip (DDH)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33711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on nail or nailbed of toe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910719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Release of contracture of elbow joint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5662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Removal of metal work (elective fixation)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71634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Shoulder stabilisation surgery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86432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Soft tissue procedures on upper limb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85875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procedure for fractured neck of femur | age 0-16 | non-elective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49337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Tibial osteotomy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636164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orthopaedics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Trigger finger release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6215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839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749AF-BEBA-9B0D-EA05-D8FBC9F9F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EC1A2A0-99DF-8A1F-A245-C2149E3A2D53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823E36B-48ED-753F-8808-CE1E630A1298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DF037B3-ECC5-856D-7F64-41B6ACB23503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3" name="Title 3">
            <a:extLst>
              <a:ext uri="{FF2B5EF4-FFF2-40B4-BE49-F238E27FC236}">
                <a16:creationId xmlns:a16="http://schemas.microsoft.com/office/drawing/2014/main" id="{DBA8693D-AD7B-A90A-4589-178932A6A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Paediatrics content (57 procedure dashboards)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80D23E-558E-70B8-A01B-CBD73F197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157" y="5946402"/>
            <a:ext cx="1711776" cy="6256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993C03-32F4-0276-D347-CC2AB12D4B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3307" y="5980853"/>
            <a:ext cx="1134282" cy="5912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46B407-DFDB-83AC-5E07-3040311CD36B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B495D4F-A051-CC58-A44E-08AC4BEA66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59309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Injection of vesicoureteric junction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Achalasia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Adrenalectomy for adrenal pathologies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Appendicectomy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Appendicitis: non-operative management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Appendicocaecostomy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Atresia of bile duct procedures | age 0-1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Cholecystectomy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Circumcision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Haemorrhoid surgery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Hypospadias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Incisional hernia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Inguinal hernia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gastrostomy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tunnelled venous catheter or subcutaneous port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Liver resection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Oesophageal atresia correction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Operations on pilonidal sinus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Orchidopexy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Ovarian surgery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258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C3AF9-09D3-57EB-F47C-0F638B7E6A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CBE82DB-BAE8-DBC5-0681-64268E467D84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59496777-3810-22F0-C8B0-252645BC7B74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9EA6672-DD8A-C7B5-04DD-FC14E7656A67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3" name="Title 3">
            <a:extLst>
              <a:ext uri="{FF2B5EF4-FFF2-40B4-BE49-F238E27FC236}">
                <a16:creationId xmlns:a16="http://schemas.microsoft.com/office/drawing/2014/main" id="{F6B8526F-5090-EA43-573C-86FB60DA1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Paediatrics content (57 procedure dashboards)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0D7890-8956-564A-CC2C-C566F99D0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157" y="5946402"/>
            <a:ext cx="1711776" cy="6256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CBF012-CA89-7043-8B16-083DE9B771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3307" y="5980853"/>
            <a:ext cx="1134282" cy="5912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9BFC73E-0070-D16A-139C-214F80ACB8E0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E920CCD-173F-3269-2229-C78F121C0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765891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anti-reflux surgery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Splenectomy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Tongue tie procedures | age 0-1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Umbilical hernia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Unspecified diagnostic endoscope of peritoneum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Paediatrics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Ventral hernia repair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Anorectal fistula operations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Anorectal malformations surgery | age 0-1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 of colostomy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 of ileostomy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Closure/removal of gastrostomy or jejunostomy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Colectomy for Crohn's disease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Creation of defunctioning ileostomy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Dilation of anal sphincter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Gastroschisis surgery | age 0-1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Hirschsprung's disease surgery | age 0-1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Correction of pectus deformity | age 0-16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Lung lesion resection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Bladder augmentation: surgical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Bladder neck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164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B87D6-4CBE-7B2B-B9A9-00585ECA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6E37123-8458-AA87-DAF4-12C3C6E9277C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0728F59-3D1B-BD6C-AF36-6FFB76CD8C43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647BF7D-504E-1485-1FC8-9E886F70AE90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3" name="Title 3">
            <a:extLst>
              <a:ext uri="{FF2B5EF4-FFF2-40B4-BE49-F238E27FC236}">
                <a16:creationId xmlns:a16="http://schemas.microsoft.com/office/drawing/2014/main" id="{8EBA1CDE-8FB3-9A15-02B7-DD55261F4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Paediatrics content (57 procedure dashboards)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D3AA78-54EE-2EBD-407B-373B62117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157" y="5946402"/>
            <a:ext cx="1711776" cy="6256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686FF4-B841-D933-8217-DFD354B01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3307" y="5980853"/>
            <a:ext cx="1134282" cy="591240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00E917B-E861-0C37-8C07-E9575A95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530831"/>
              </p:ext>
            </p:extLst>
          </p:nvPr>
        </p:nvGraphicFramePr>
        <p:xfrm>
          <a:off x="838200" y="1365282"/>
          <a:ext cx="10515599" cy="358762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Diagnostic endoscopic examination of bladder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destruction of urethral valves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removal of tubal prosthesis from ureter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Evacuation or irrigation of bowel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Frenuloplasty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Hydrocele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587541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Injection of neurolytic substance into bladder wall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3261395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Meatoplasty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307867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Nephrectomy for benign disease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3961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Nephrectomy for neoplasms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Prepuceplasty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Pyeloplasty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Suprapubic catheter insertion|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Urethral dilatation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Urinary diversion revision or management | age 0-16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Urinary diversion without bladder augmentation | age 0-16 | elective (test dashboard)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New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Varicocele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217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DBC95-2B6C-D78C-F8CB-71E7288AE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771F3AFF-A3D4-338A-DA31-98D600FDB036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AF4CF32-81EA-E821-8368-5BA6B19FA26B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70C7219-69A2-5871-F40B-D6BD8C610C22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6D97E491-35FF-565F-F61B-28E438706A6D}"/>
              </a:ext>
            </a:extLst>
          </p:cNvPr>
          <p:cNvSpPr/>
          <p:nvPr/>
        </p:nvSpPr>
        <p:spPr>
          <a:xfrm>
            <a:off x="683999" y="5683048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A3617FD-FC90-F14F-5329-142F0C3D8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867736"/>
              </p:ext>
            </p:extLst>
          </p:nvPr>
        </p:nvGraphicFramePr>
        <p:xfrm>
          <a:off x="838200" y="1365282"/>
          <a:ext cx="10515599" cy="42188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Adult spinal deformity correction | age 19+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Anterior cervical spine decompression / fusion / disc replacement | age 17+ | emergency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Anterior lumbar surgical approach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Cervical or thoracic facet joint denervation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Cervical or thoracic medial branch block / facet joint injections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Coccygectomy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Direct lateral interbody fusion (DLIF)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Discography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Dynamic stabilisation and/or lumbar interspinous spacer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intradural intramedullary spinal cord tumours | age 0-16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Excision of intradural intramedullary spinal cord tumours | age 17+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growing rods | age 18 and under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Lumbar disc replacement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Lumbar facet joint denervation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Paediatric late onset spinal deformity correction | age 10 - 18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Posterior lower cervical spine fusion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and revision anterior cervical corpectomy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and revision posterior cervical decompression (without fusion)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posterior lumbar decompression / discectomy | age 17+ | emergency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posterior lumbar decompression / discectomy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  <p:sp>
        <p:nvSpPr>
          <p:cNvPr id="11" name="Title 3">
            <a:extLst>
              <a:ext uri="{FF2B5EF4-FFF2-40B4-BE49-F238E27FC236}">
                <a16:creationId xmlns:a16="http://schemas.microsoft.com/office/drawing/2014/main" id="{F79212D6-6807-1C89-83EC-8EB1FCA55AC5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Spinal content (32 procedure dashboards)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3090A88-8786-2E23-51E8-52BA07935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673" y="5729703"/>
            <a:ext cx="1290652" cy="96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D16143-A7A2-301A-C7E9-43397F853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90" y="5984064"/>
            <a:ext cx="1512083" cy="69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64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CE917-1559-CDAF-6AC5-959D25205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7F11B1C6-0314-944C-07A3-004FAC668573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CF3FADD-834C-181E-56EC-BCCD4CDCDCBE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25E5C26-EC01-2359-C63A-4A41F3EC932B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F6DB3B4-8D60-B89A-8CE7-970A4DEDF8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201835"/>
              </p:ext>
            </p:extLst>
          </p:nvPr>
        </p:nvGraphicFramePr>
        <p:xfrm>
          <a:off x="838200" y="1365282"/>
          <a:ext cx="10515599" cy="267957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Sacroiliac joint injection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Spinal cord stimulators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Spinal nerve root ablation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discectomy | age 17+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cervical spine fusions | age 17+ | elective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Vertebral cement augmentation | age 17+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Anterior cervical spine decompression / fusion / disc replacement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Cervical nerve root block / epidural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Lumbar medial branch block / facet joint injections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Lumbar nerve root block / epidural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one- or two-level posterior lumbar fusion surgery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HVLC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posterior lumbar decompression / discectomy | age 17+ | elective (HVLC)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</a:tbl>
          </a:graphicData>
        </a:graphic>
      </p:graphicFrame>
      <p:sp>
        <p:nvSpPr>
          <p:cNvPr id="11" name="Title 3">
            <a:extLst>
              <a:ext uri="{FF2B5EF4-FFF2-40B4-BE49-F238E27FC236}">
                <a16:creationId xmlns:a16="http://schemas.microsoft.com/office/drawing/2014/main" id="{2CF0804B-0851-BD9C-3EB5-4FB65A196112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Spinal content (32 procedure dashboards)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7746E53-1630-2E18-7AD4-3450610D8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673" y="5729703"/>
            <a:ext cx="1290652" cy="96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34610AD-E5C8-86CA-C0B3-F7B329DA5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90" y="5984064"/>
            <a:ext cx="1512083" cy="69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88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7122B-F678-3B77-821C-E87EDA217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">
            <a:extLst>
              <a:ext uri="{FF2B5EF4-FFF2-40B4-BE49-F238E27FC236}">
                <a16:creationId xmlns:a16="http://schemas.microsoft.com/office/drawing/2014/main" id="{B22F1600-15F5-71B0-AB5D-9D21804C208A}"/>
              </a:ext>
            </a:extLst>
          </p:cNvPr>
          <p:cNvSpPr txBox="1">
            <a:spLocks/>
          </p:cNvSpPr>
          <p:nvPr/>
        </p:nvSpPr>
        <p:spPr>
          <a:xfrm>
            <a:off x="683999" y="8737"/>
            <a:ext cx="10161715" cy="8651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/>
              <a:t>Surgical dermatology content (6 procedure dashboards)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7A7D981-EDFF-8BFD-A823-D853798B30A6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3676A0E-B21A-AB51-B008-35DAB7CA7AFB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3E52AA1-3254-ACFA-EE40-0A3F61987A8C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7774769-E925-1913-04BF-A75266262F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90654" y="5820353"/>
            <a:ext cx="724994" cy="724994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CCCC3B5-832D-1287-B5F3-414CBECA0B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121418"/>
              </p:ext>
            </p:extLst>
          </p:nvPr>
        </p:nvGraphicFramePr>
        <p:xfrm>
          <a:off x="875245" y="1445201"/>
          <a:ext cx="10515599" cy="1504319"/>
        </p:xfrm>
        <a:graphic>
          <a:graphicData uri="http://schemas.openxmlformats.org/drawingml/2006/table">
            <a:tbl>
              <a:tblPr/>
              <a:tblGrid>
                <a:gridCol w="288537">
                  <a:extLst>
                    <a:ext uri="{9D8B030D-6E8A-4147-A177-3AD203B41FA5}">
                      <a16:colId xmlns:a16="http://schemas.microsoft.com/office/drawing/2014/main" val="2884414045"/>
                    </a:ext>
                  </a:extLst>
                </a:gridCol>
                <a:gridCol w="1132609">
                  <a:extLst>
                    <a:ext uri="{9D8B030D-6E8A-4147-A177-3AD203B41FA5}">
                      <a16:colId xmlns:a16="http://schemas.microsoft.com/office/drawing/2014/main" val="4045356680"/>
                    </a:ext>
                  </a:extLst>
                </a:gridCol>
                <a:gridCol w="7364785">
                  <a:extLst>
                    <a:ext uri="{9D8B030D-6E8A-4147-A177-3AD203B41FA5}">
                      <a16:colId xmlns:a16="http://schemas.microsoft.com/office/drawing/2014/main" val="2678821774"/>
                    </a:ext>
                  </a:extLst>
                </a:gridCol>
                <a:gridCol w="864834">
                  <a:extLst>
                    <a:ext uri="{9D8B030D-6E8A-4147-A177-3AD203B41FA5}">
                      <a16:colId xmlns:a16="http://schemas.microsoft.com/office/drawing/2014/main" val="532429408"/>
                    </a:ext>
                  </a:extLst>
                </a:gridCol>
                <a:gridCol w="864834">
                  <a:extLst>
                    <a:ext uri="{9D8B030D-6E8A-4147-A177-3AD203B41FA5}">
                      <a16:colId xmlns:a16="http://schemas.microsoft.com/office/drawing/2014/main" val="1196949529"/>
                    </a:ext>
                  </a:extLst>
                </a:gridCol>
              </a:tblGrid>
              <a:tr h="30662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5897" marR="5897" marT="58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5897" marR="5897" marT="58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5897" marR="5897" marT="58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5897" marR="5897" marT="58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131110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Biopsy or destruction of skin lesions (excluding head and neck)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4058535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Biopsy or destruction of skin lesions of the head and neck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9221157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Complex skin surgery (excluding head and neck)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4101759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Complex skin surgery of the head and neck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020020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excision of lesions from skin (excluding head and neck)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9494360"/>
                  </a:ext>
                </a:extLst>
              </a:tr>
              <a:tr h="15331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Skin cancer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excision of lesions from skin of the head and neck | age 17+ | elective (inpatient or day case)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97" marR="5897" marT="58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5231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27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98081-69CB-3D22-B2DE-FA236B91E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9977E9F-416E-1EEC-3650-957F08AACB8B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23D8842-1057-5CBC-E596-EC705CC5E426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513732E-CBB3-F614-62FA-F47B46BB0384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E587656D-8428-D012-EFC9-D2A6D0604E93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BB3A670-BE4B-5181-8C94-08CEEF8B28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188562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Bronchoscopic lung volume reduction procedures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Combined rib resection with pleural fenestration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Correction of pectus deformity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EBUS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Extended pleurectomy decortication for mesothelioma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Internal fixation of rib fracture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Lung lobectomy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Lung lobectomy: sleeve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Mediastinoscopy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Pleural lesion biopsy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Pleural lesion excision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Pleurectomy decortication for mesothelioma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Plication of diaphragm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Pneumonectomy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Pulmonary resection with chest wall or diaphragmatic resection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Resection of other mediastinal mass/tumour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Resection of primary chest wall tumour, non-lung ca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Segmentectomy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Surgery for pneumothorax | age 17 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lung volume reduction for emphysema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B2F7D18D-FD2F-EDDE-A730-8F8C342C9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 dirty="0"/>
              <a:t>Thoracic Surgery content (27 procedure dashboards)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B318F2-EBBE-5E6D-0A8F-EE025F6D4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484" y="5864817"/>
            <a:ext cx="2267748" cy="74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31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7BBE0-0579-BE57-58DC-9056F4330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A12FDAD-B628-2831-2C7F-1A7B56B5682E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4A75B68-F353-42FA-C9D0-DE6D476F883E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2D7D92D-70EF-B25D-0688-0BE6FC9D730F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D717C8D-3149-4DC8-9E15-7DAC4B3F7D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005271"/>
              </p:ext>
            </p:extLst>
          </p:nvPr>
        </p:nvGraphicFramePr>
        <p:xfrm>
          <a:off x="838200" y="1365282"/>
          <a:ext cx="10515599" cy="169532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Surgical treatment for pleural empyema (primary diagnosis)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Therapeutic bronchoscopy procedures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Thymectomy with myasthenia gravis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Thymectomy without myasthenia gravis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Tracheal resection for non-tumour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Tracheal resection for tumour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Wedge resection | age 17 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55EA4CA5-6FF3-13B0-0C3C-A8B54FCB7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 dirty="0"/>
              <a:t>Thoracic Surgery content (27 procedure dashboards)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7E2696-6D71-81F1-8FFB-29344DCC4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484" y="5864817"/>
            <a:ext cx="2267748" cy="74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3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E0B13-5A7C-5EFA-B6B8-0F1DCFC56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76B066F-EC58-009C-A089-56C49CC012AB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A0D558B-7C54-D069-B9B3-C3B39A950E5C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07F1FB1-10BC-69D0-4CFD-FCF344F391A5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305B9A6-877A-6929-2FD9-33FD8030A411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E1FA441-3A8B-5910-C4B8-8402B14FC4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748501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Bariatric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Gastric balloon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Bariatric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Gastric band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Bariatric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Gastric bypass (bariatric)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Bariatric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Revision bariatric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Bariatric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Sleeve gastrectomy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Cholecystectomy for benign gallbladder disease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Cholecystectomy for benign gallbladder disease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Femoral hernia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Inguinal hernia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Ventral hernia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Distal pancreatectomy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ERCP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Hepaticojejunostomy procedures (without liver/pancreatic resections)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Liver ablation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Liver cyst fenestration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Liver resection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Pancreaticoduodenectomy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HPB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pancreatectomy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OG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OG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Oesophagectomy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A95A2511-789E-0B00-1D89-1BF91ED1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Upper GI and hernia content (28 procedure dashboards)</a:t>
            </a:r>
          </a:p>
        </p:txBody>
      </p:sp>
      <p:pic>
        <p:nvPicPr>
          <p:cNvPr id="2" name="Picture 2" descr="AUGISt (@AUGISt_UK) / Twitter">
            <a:extLst>
              <a:ext uri="{FF2B5EF4-FFF2-40B4-BE49-F238E27FC236}">
                <a16:creationId xmlns:a16="http://schemas.microsoft.com/office/drawing/2014/main" id="{7883B61B-4B5E-DF5C-F2BF-956EC835E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8" y="6060084"/>
            <a:ext cx="1302249" cy="49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green and black text&#10;&#10;Description automatically generated">
            <a:extLst>
              <a:ext uri="{FF2B5EF4-FFF2-40B4-BE49-F238E27FC236}">
                <a16:creationId xmlns:a16="http://schemas.microsoft.com/office/drawing/2014/main" id="{CCFE0584-84E6-569F-9722-D546BFD396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179" y="6127329"/>
            <a:ext cx="1088859" cy="395949"/>
          </a:xfrm>
          <a:prstGeom prst="rect">
            <a:avLst/>
          </a:prstGeom>
        </p:spPr>
      </p:pic>
      <p:pic>
        <p:nvPicPr>
          <p:cNvPr id="9" name="Picture 8" descr="A green and black logo&#10;&#10;Description automatically generated">
            <a:extLst>
              <a:ext uri="{FF2B5EF4-FFF2-40B4-BE49-F238E27FC236}">
                <a16:creationId xmlns:a16="http://schemas.microsoft.com/office/drawing/2014/main" id="{BC94F457-63D6-2703-355B-94816B7692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4128" y="6117702"/>
            <a:ext cx="1098885" cy="39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1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1F043-A132-D661-4014-640C4C6D6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21CE495-A040-6EE2-88E2-E089FA011979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B104839-605F-1DC7-8FA3-AAD2E74E3287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2CD2EF2-8E20-E025-71B3-71EF351947CD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BFFCC89-5F80-B481-293A-AC27188CAF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811844"/>
              </p:ext>
            </p:extLst>
          </p:nvPr>
        </p:nvGraphicFramePr>
        <p:xfrm>
          <a:off x="838200" y="1365282"/>
          <a:ext cx="10515599" cy="188455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Benign hiatal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Bile duct exploration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Closure/removal of gastrostomy or jejunostomy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Feeding gastrostomy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Feeding jejunostomy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Gastric bypass (cancer)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Procedures for achalasia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Upper GI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Splenectomy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9269A1E0-CF86-3CA8-46FB-B804A329D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Upper GI and hernia content (28 procedure dashboards)</a:t>
            </a:r>
          </a:p>
        </p:txBody>
      </p:sp>
      <p:pic>
        <p:nvPicPr>
          <p:cNvPr id="2" name="Picture 2" descr="AUGISt (@AUGISt_UK) / Twitter">
            <a:extLst>
              <a:ext uri="{FF2B5EF4-FFF2-40B4-BE49-F238E27FC236}">
                <a16:creationId xmlns:a16="http://schemas.microsoft.com/office/drawing/2014/main" id="{863279ED-0ABC-F093-6A4A-B5D6B5362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8" y="6060084"/>
            <a:ext cx="1302249" cy="49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green and black text&#10;&#10;Description automatically generated">
            <a:extLst>
              <a:ext uri="{FF2B5EF4-FFF2-40B4-BE49-F238E27FC236}">
                <a16:creationId xmlns:a16="http://schemas.microsoft.com/office/drawing/2014/main" id="{8BA1020D-1476-6778-5295-2EE6C78FC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179" y="6127329"/>
            <a:ext cx="1088859" cy="395949"/>
          </a:xfrm>
          <a:prstGeom prst="rect">
            <a:avLst/>
          </a:prstGeom>
        </p:spPr>
      </p:pic>
      <p:pic>
        <p:nvPicPr>
          <p:cNvPr id="9" name="Picture 8" descr="A green and black logo&#10;&#10;Description automatically generated">
            <a:extLst>
              <a:ext uri="{FF2B5EF4-FFF2-40B4-BE49-F238E27FC236}">
                <a16:creationId xmlns:a16="http://schemas.microsoft.com/office/drawing/2014/main" id="{569142F9-6743-8ED3-7DE3-1DF0B37443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4128" y="6117702"/>
            <a:ext cx="1098885" cy="39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9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75D70-EF35-F3F3-8CA2-3FCC5FFBB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FF9F701-F159-644B-2C97-4263D9D56EE0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EC5818F-D8AD-834E-C39A-74D206F18942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34A653B-4738-1212-4BD5-409BAF906067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5466CD8-8E93-BF60-B20A-02DD5C8CC2DD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A48CAFA-7378-9F97-C092-0D6FDFF7C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525746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penile prosthesis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Microtese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Peyronie's surgery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RPLND for testicular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Urethral dilatation, female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Urethral dilatation, male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Urethroplasty for stricture (male)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Urethrotomy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Andrology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Varicocele ligation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Endocrine Surgery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Adrenalectomy for adrenal pathologies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insertion/renewal of ureteric stent | age 17+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treatment of bladder stones (calculus)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Extracorporeal shock wave lithotripsy of calculus (ESWL)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Nephrostomy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Percutaneous nephrolithotomy (PCNL)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Endourology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Ureteroscopy | age 17+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Cystectomy for benign disease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Injection of bulking agents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artificial urinary sphincter (AUS)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Sacral nerve stimulation for urinary conditions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3BC82384-58B6-8D30-297B-2EFCAEE45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Urology procedure dashboards (36)</a:t>
            </a:r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A3C87A-2EEF-5BE8-11B1-A6DA15596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163" y="5963273"/>
            <a:ext cx="2390364" cy="61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03C7A-989F-932F-5AA3-DC4EE6401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9326049-F395-42F8-5EA1-FEA3A4A25090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6C75AEF-7E98-F82A-9B04-1053448F6D22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C294E80-7C70-5BFE-BFD6-58A14FBFB064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73C8FBA-2715-AA5F-E1A5-1CEBDA78E5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193097"/>
              </p:ext>
            </p:extLst>
          </p:nvPr>
        </p:nvGraphicFramePr>
        <p:xfrm>
          <a:off x="838200" y="1365282"/>
          <a:ext cx="10515599" cy="339839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Vaginal fistula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Circumcision (including prepuceplasty and frenuloplasty of penis)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Diagnostic cystoscopy | age 17+ | elective (excluding outpatient)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Hydrocele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of suprapubic catheter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Male bladder outflow obstruction surgery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Nephrectomy for benign disease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Pyeloplasty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Cystectomy for malignant neoplasms of the bladder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Endoscopic treatment of bladder tumour | age 17+ | elective (HVLC)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Lymph node management for penile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Nephrectomy for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Nephroureterectomy for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Primary management of penile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Prostate biopsy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6196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Oncology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Prostatectomy for cancer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6460837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4E8C4C07-0DD2-2FC5-C585-1645B02AC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Urology procedure dashboards (36)</a:t>
            </a:r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D0726A-2237-1F8A-02A6-208F393B21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163" y="5963273"/>
            <a:ext cx="2390364" cy="61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7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2CD62-474F-A37C-C09D-3639DE14D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907F0EE-7FD6-5235-E4D2-4D388B2757A7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C58CB3B-9FE1-9F24-9FE0-261F39801F6C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E43EB19-A231-F814-5336-1D07BF9CA768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DD3B77E8-6C74-BA7D-05CA-2F9134B3FAE7}"/>
              </a:ext>
            </a:extLst>
          </p:cNvPr>
          <p:cNvSpPr/>
          <p:nvPr/>
        </p:nvSpPr>
        <p:spPr>
          <a:xfrm>
            <a:off x="683999" y="5516469"/>
            <a:ext cx="31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Dashboards continue next slide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45E19A5-144D-5AC8-884D-934155D0C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424884"/>
              </p:ext>
            </p:extLst>
          </p:nvPr>
        </p:nvGraphicFramePr>
        <p:xfrm>
          <a:off x="838200" y="1365282"/>
          <a:ext cx="10515599" cy="415531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AAA repair without rupture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Open AAA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Open thoracic aorta repair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Ruptured AAA repair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75026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TEVAR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405687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Aneurysm repair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aneurysm repair (with or without rupture)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1015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Arterial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Aortic dissection | all ages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6197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Arterial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Biopsy of artery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09266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Arterial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or creation of arteriovenous shunt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0691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Arterial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 or creation of arteriovenous shunt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20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Carotid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Carotid endarterectomy/stenting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077109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Percutaneous transluminal insertion/replacement of subcutaneous port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67378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Thoracic outlet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71639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General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Varicose vein procedures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07470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Femoral artery repair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09334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Foot or toe amputation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7358750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 angioplasty/stenting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23189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 bypass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788360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Major lower limb amputation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828622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69F4CB71-EADD-3D91-B000-60E55D1BE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Vascular content (26 procedure dashboards)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C75431C-DB49-B4AA-4128-7B17F63D5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795025"/>
            <a:ext cx="2096777" cy="78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2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0A124F-1704-831D-EBEC-DCB19E15E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1950991-9F90-DFB8-7085-43F12769FBED}"/>
              </a:ext>
            </a:extLst>
          </p:cNvPr>
          <p:cNvGrpSpPr/>
          <p:nvPr/>
        </p:nvGrpSpPr>
        <p:grpSpPr>
          <a:xfrm>
            <a:off x="930425" y="744064"/>
            <a:ext cx="4540025" cy="553998"/>
            <a:chOff x="930425" y="744064"/>
            <a:chExt cx="4540025" cy="5539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0092011-67E7-811F-2CC6-B0DEF9C06CC6}"/>
                </a:ext>
              </a:extLst>
            </p:cNvPr>
            <p:cNvSpPr txBox="1"/>
            <p:nvPr/>
          </p:nvSpPr>
          <p:spPr>
            <a:xfrm>
              <a:off x="930425" y="744064"/>
              <a:ext cx="324800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NCIP quarterly release: June 2026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B64979F-092D-D7A3-6D6B-894AAE920DA3}"/>
                </a:ext>
              </a:extLst>
            </p:cNvPr>
            <p:cNvSpPr txBox="1"/>
            <p:nvPr/>
          </p:nvSpPr>
          <p:spPr>
            <a:xfrm>
              <a:off x="930425" y="1021063"/>
              <a:ext cx="4540025" cy="276999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1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Latest data available (up to and including): 31st March 2026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426B58B-40B2-0988-4EF3-013EE1287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126415"/>
              </p:ext>
            </p:extLst>
          </p:nvPr>
        </p:nvGraphicFramePr>
        <p:xfrm>
          <a:off x="838200" y="1365282"/>
          <a:ext cx="10515599" cy="1506096"/>
        </p:xfrm>
        <a:graphic>
          <a:graphicData uri="http://schemas.openxmlformats.org/drawingml/2006/table">
            <a:tbl>
              <a:tblPr/>
              <a:tblGrid>
                <a:gridCol w="237865">
                  <a:extLst>
                    <a:ext uri="{9D8B030D-6E8A-4147-A177-3AD203B41FA5}">
                      <a16:colId xmlns:a16="http://schemas.microsoft.com/office/drawing/2014/main" val="2685234280"/>
                    </a:ext>
                  </a:extLst>
                </a:gridCol>
                <a:gridCol w="2220070">
                  <a:extLst>
                    <a:ext uri="{9D8B030D-6E8A-4147-A177-3AD203B41FA5}">
                      <a16:colId xmlns:a16="http://schemas.microsoft.com/office/drawing/2014/main" val="1802408452"/>
                    </a:ext>
                  </a:extLst>
                </a:gridCol>
                <a:gridCol w="6273680">
                  <a:extLst>
                    <a:ext uri="{9D8B030D-6E8A-4147-A177-3AD203B41FA5}">
                      <a16:colId xmlns:a16="http://schemas.microsoft.com/office/drawing/2014/main" val="3653618236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701412411"/>
                    </a:ext>
                  </a:extLst>
                </a:gridCol>
                <a:gridCol w="891992">
                  <a:extLst>
                    <a:ext uri="{9D8B030D-6E8A-4147-A177-3AD203B41FA5}">
                      <a16:colId xmlns:a16="http://schemas.microsoft.com/office/drawing/2014/main" val="2407495479"/>
                    </a:ext>
                  </a:extLst>
                </a:gridCol>
              </a:tblGrid>
              <a:tr h="30724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Sub-specialty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Title (in alphabetical order, by sub-specialty)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Provider-level only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Latest release</a:t>
                      </a:r>
                    </a:p>
                  </a:txBody>
                  <a:tcPr marL="4956" marR="4956" marT="49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3922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Lower limb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Open embolectomy of femoral artery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6288754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Renal access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Insertion/removal of ambulatory peritoneal dialysis catheter | age 17+ | elective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747975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Renal access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Insertion/removal of ambulatory peritoneal dialysis catheter | age 17+ | emergency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737396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Venous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Percutaneous transluminal vein procedures | age 0-16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16108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Venous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Percutaneous transluminal vein procedures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064072"/>
                  </a:ext>
                </a:extLst>
              </a:tr>
              <a:tr h="15362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Venous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Percutaneous transluminal venous thrombolysis | age 17+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Enhanced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6887264"/>
                  </a:ext>
                </a:extLst>
              </a:tr>
            </a:tbl>
          </a:graphicData>
        </a:graphic>
      </p:graphicFrame>
      <p:sp>
        <p:nvSpPr>
          <p:cNvPr id="3" name="Title 3">
            <a:extLst>
              <a:ext uri="{FF2B5EF4-FFF2-40B4-BE49-F238E27FC236}">
                <a16:creationId xmlns:a16="http://schemas.microsoft.com/office/drawing/2014/main" id="{6D3881E0-E423-1312-BA69-0435A100E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99" y="8737"/>
            <a:ext cx="10161715" cy="865187"/>
          </a:xfrm>
        </p:spPr>
        <p:txBody>
          <a:bodyPr>
            <a:noAutofit/>
          </a:bodyPr>
          <a:lstStyle/>
          <a:p>
            <a:r>
              <a:rPr lang="en-GB" sz="2800"/>
              <a:t>Vascular content (26 procedure dashboards)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FDD3482-F78C-304E-47F8-FF346F15E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795025"/>
            <a:ext cx="2096777" cy="78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68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HSD-Refresh-Theme-NOV1120B">
  <a:themeElements>
    <a:clrScheme name="Custom 2">
      <a:dk1>
        <a:srgbClr val="FFFFFF"/>
      </a:dk1>
      <a:lt1>
        <a:srgbClr val="231F20"/>
      </a:lt1>
      <a:dk2>
        <a:srgbClr val="005EB8"/>
      </a:dk2>
      <a:lt2>
        <a:srgbClr val="F4F6F8"/>
      </a:lt2>
      <a:accent1>
        <a:srgbClr val="003087"/>
      </a:accent1>
      <a:accent2>
        <a:srgbClr val="768692"/>
      </a:accent2>
      <a:accent3>
        <a:srgbClr val="C7CED3"/>
      </a:accent3>
      <a:accent4>
        <a:srgbClr val="99DDEB"/>
      </a:accent4>
      <a:accent5>
        <a:srgbClr val="80D2CC"/>
      </a:accent5>
      <a:accent6>
        <a:srgbClr val="425563"/>
      </a:accent6>
      <a:hlink>
        <a:srgbClr val="005EB8"/>
      </a:hlink>
      <a:folHlink>
        <a:srgbClr val="0030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IP blank template NEW LOGO" id="{0A6B5DA1-69DF-4CC2-A49A-2B409933C46E}" vid="{86C34BF7-EE27-4D77-94AA-54182FE76C9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e3280cb-c42b-43e8-985b-bbfc2d866a7e" xsi:nil="true"/>
    <lcf76f155ced4ddcb4097134ff3c332f xmlns="d315407a-01f1-47e9-9640-c59547dc151b">
      <Terms xmlns="http://schemas.microsoft.com/office/infopath/2007/PartnerControls"/>
    </lcf76f155ced4ddcb4097134ff3c332f>
    <_ip_UnifiedCompliancePolicyUIAction xmlns="1e3280cb-c42b-43e8-985b-bbfc2d866a7e" xsi:nil="true"/>
    <_ip_UnifiedCompliancePolicyProperties xmlns="1e3280cb-c42b-43e8-985b-bbfc2d866a7e" xsi:nil="true"/>
    <Date xmlns="d315407a-01f1-47e9-9640-c59547dc151b" xsi:nil="true"/>
    <DateModified xmlns="d315407a-01f1-47e9-9640-c59547dc151b" xsi:nil="true"/>
    <notes xmlns="d315407a-01f1-47e9-9640-c59547dc151b">...</note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7A9EB781E5DC4EB0A3DE8CB8BDE976" ma:contentTypeVersion="28" ma:contentTypeDescription="Create a new document." ma:contentTypeScope="" ma:versionID="7a32dcca1a2dffe82fbae9d03f2fd625">
  <xsd:schema xmlns:xsd="http://www.w3.org/2001/XMLSchema" xmlns:xs="http://www.w3.org/2001/XMLSchema" xmlns:p="http://schemas.microsoft.com/office/2006/metadata/properties" xmlns:ns2="d315407a-01f1-47e9-9640-c59547dc151b" xmlns:ns3="1e3280cb-c42b-43e8-985b-bbfc2d866a7e" targetNamespace="http://schemas.microsoft.com/office/2006/metadata/properties" ma:root="true" ma:fieldsID="cc7e80dbfc933b3dad3bf5a7a547d542" ns2:_="" ns3:_="">
    <xsd:import namespace="d315407a-01f1-47e9-9640-c59547dc151b"/>
    <xsd:import namespace="1e3280cb-c42b-43e8-985b-bbfc2d866a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_ip_UnifiedCompliancePolicyProperties" minOccurs="0"/>
                <xsd:element ref="ns3:_ip_UnifiedCompliancePolicyUIAction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DateModified" minOccurs="0"/>
                <xsd:element ref="ns2:MediaServiceLocation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5407a-01f1-47e9-9640-c59547dc1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ate" ma:index="17" nillable="true" ma:displayName="Date" ma:format="DateTime" ma:internalName="Date" ma:readOnly="false">
      <xsd:simpleType>
        <xsd:restriction base="dms:DateTim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2c8d5fda-b97d-42c6-97e2-f76465e161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Modified" ma:index="23" nillable="true" ma:displayName="Modified " ma:format="DateTime" ma:internalName="DateModified" ma:readOnly="false">
      <xsd:simpleType>
        <xsd:restriction base="dms:DateTime"/>
      </xsd:simpleType>
    </xsd:element>
    <xsd:element name="MediaServiceLocation" ma:index="26" nillable="true" ma:displayName="Location" ma:indexed="true" ma:internalName="MediaServiceLocation" ma:readOnly="true">
      <xsd:simpleType>
        <xsd:restriction base="dms:Text"/>
      </xsd:simpleType>
    </xsd:element>
    <xsd:element name="notes" ma:index="27" nillable="true" ma:displayName="notes" ma:default="..." ma:format="Dropdown" ma:internalName="notes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3280cb-c42b-43e8-985b-bbfc2d866a7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ip_UnifiedCompliancePolicyProperties" ma:index="15" nillable="true" ma:displayName="Unified Compliance Policy Properties" ma:internalName="_ip_UnifiedCompliancePolicyProperties" ma:readOnly="false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 ma:readOnly="false">
      <xsd:simpleType>
        <xsd:restriction base="dms:Text"/>
      </xsd:simpleType>
    </xsd:element>
    <xsd:element name="TaxCatchAll" ma:index="20" nillable="true" ma:displayName="Taxonomy Catch All Column" ma:hidden="true" ma:list="{a0eed1ff-02e4-4575-abeb-aac954d1aab0}" ma:internalName="TaxCatchAll" ma:showField="CatchAllData" ma:web="1e3280cb-c42b-43e8-985b-bbfc2d866a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4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2B3C52-C4E5-4003-8240-632FDE102EAB}">
  <ds:schemaRefs>
    <ds:schemaRef ds:uri="1e3280cb-c42b-43e8-985b-bbfc2d866a7e"/>
    <ds:schemaRef ds:uri="d315407a-01f1-47e9-9640-c59547dc151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5DD6EEC-E60B-419E-81DD-2A442DB9CAE3}">
  <ds:schemaRefs>
    <ds:schemaRef ds:uri="1e3280cb-c42b-43e8-985b-bbfc2d866a7e"/>
    <ds:schemaRef ds:uri="d315407a-01f1-47e9-9640-c59547dc151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7B6D4F5-ECA0-4A22-A4DD-3335756FD66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20250429 NCIP blank template NEW LOGO</Template>
  <TotalTime>4</TotalTime>
  <Words>8412</Words>
  <Application>Microsoft Office PowerPoint</Application>
  <PresentationFormat>Widescreen</PresentationFormat>
  <Paragraphs>2655</Paragraphs>
  <Slides>32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NHSD-Refresh-Theme-NOV1120B</vt:lpstr>
      <vt:lpstr>  National Consultant Information Programme (NCIP)  Clinical Dashboards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Paediatrics content (57 procedure dashboards)</vt:lpstr>
      <vt:lpstr>Paediatrics content (57 procedure dashboards)</vt:lpstr>
      <vt:lpstr>Paediatrics content (57 procedure dashboards)</vt:lpstr>
      <vt:lpstr>PowerPoint Presentation</vt:lpstr>
      <vt:lpstr>PowerPoint Presentation</vt:lpstr>
      <vt:lpstr>PowerPoint Presentation</vt:lpstr>
      <vt:lpstr>Thoracic Surgery content (27 procedure dashboards)</vt:lpstr>
      <vt:lpstr>Thoracic Surgery content (27 procedure dashboards)</vt:lpstr>
      <vt:lpstr>Upper GI and hernia content (28 procedure dashboards)</vt:lpstr>
      <vt:lpstr>Upper GI and hernia content (28 procedure dashboards)</vt:lpstr>
      <vt:lpstr>Urology procedure dashboards (36)</vt:lpstr>
      <vt:lpstr>Urology procedure dashboards (36)</vt:lpstr>
      <vt:lpstr>Vascular content (26 procedure dashboards)</vt:lpstr>
      <vt:lpstr>Vascular content (26 procedure dashboards)</vt:lpstr>
      <vt:lpstr>PowerPoint Presentation</vt:lpstr>
    </vt:vector>
  </TitlesOfParts>
  <Company>NHS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BOOTH, Matthew (NHS ENGLAND)</dc:creator>
  <cp:lastModifiedBy>BOOTH, Matthew (NHS ENGLAND)</cp:lastModifiedBy>
  <cp:revision>2</cp:revision>
  <dcterms:created xsi:type="dcterms:W3CDTF">2025-05-16T16:09:33Z</dcterms:created>
  <dcterms:modified xsi:type="dcterms:W3CDTF">2026-07-17T14:32:45Z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0x0101000D7A9EB781E5DC4EB0A3DE8CB8BDE976</vt:lpwstr>
  </property>
  <property fmtid="{D5CDD505-2E9C-101B-9397-08002B2CF9AE}" pid="3" name="_dlc_DocIdItemGuid">
    <vt:lpwstr>56579ddb-1cdf-4035-9a3d-2da04fab6c26</vt:lpwstr>
  </property>
  <property fmtid="{D5CDD505-2E9C-101B-9397-08002B2CF9AE}" pid="4" name="MediaServiceImageTags">
    <vt:lpwstr/>
  </property>
</Properties>
</file>